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8895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  <p:embeddedFont>
      <p:font typeface="Lato Light"/>
      <p:regular r:id="rId54"/>
      <p:bold r:id="rId55"/>
      <p:italic r:id="rId56"/>
      <p:boldItalic r:id="rId57"/>
    </p:embeddedFont>
    <p:embeddedFont>
      <p:font typeface="Roboto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oboto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RobotoLight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Light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7.xml"/><Relationship Id="rId55" Type="http://schemas.openxmlformats.org/officeDocument/2006/relationships/font" Target="fonts/LatoLight-bold.fntdata"/><Relationship Id="rId10" Type="http://schemas.openxmlformats.org/officeDocument/2006/relationships/slide" Target="slides/slide6.xml"/><Relationship Id="rId54" Type="http://schemas.openxmlformats.org/officeDocument/2006/relationships/font" Target="fonts/LatoLight-regular.fntdata"/><Relationship Id="rId13" Type="http://schemas.openxmlformats.org/officeDocument/2006/relationships/slide" Target="slides/slide9.xml"/><Relationship Id="rId57" Type="http://schemas.openxmlformats.org/officeDocument/2006/relationships/font" Target="fonts/LatoLight-boldItalic.fntdata"/><Relationship Id="rId12" Type="http://schemas.openxmlformats.org/officeDocument/2006/relationships/slide" Target="slides/slide8.xml"/><Relationship Id="rId56" Type="http://schemas.openxmlformats.org/officeDocument/2006/relationships/font" Target="fonts/LatoLight-italic.fntdata"/><Relationship Id="rId15" Type="http://schemas.openxmlformats.org/officeDocument/2006/relationships/slide" Target="slides/slide11.xml"/><Relationship Id="rId59" Type="http://schemas.openxmlformats.org/officeDocument/2006/relationships/font" Target="fonts/RobotoLight-bold.fntdata"/><Relationship Id="rId14" Type="http://schemas.openxmlformats.org/officeDocument/2006/relationships/slide" Target="slides/slide10.xml"/><Relationship Id="rId58" Type="http://schemas.openxmlformats.org/officeDocument/2006/relationships/font" Target="fonts/RobotoLight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882b9945_0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882b99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5882b9945_0_2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5882b99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5882b9945_0_184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5882b9945_0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5882b9945_0_186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5882b9945_0_1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5882b9945_0_197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5882b9945_0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5882b9945_0_196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5882b9945_0_1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5882b9945_0_198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5882b9945_0_1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5882b9945_0_199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5882b9945_0_1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5882b9945_0_199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5882b9945_0_1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5882b9945_0_200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5882b9945_0_2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5882b9945_0_205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5882b9945_0_2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882b9945_0_180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882b9945_0_1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5882b9945_0_208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5882b9945_0_2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5882b9945_0_235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5882b9945_0_2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RDD of Type Row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Headers and Schema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Parquet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5882b9945_0_226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5882b9945_0_2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upgraded at the same time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5882b9945_0_206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55882b9945_0_2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5882b9945_0_2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5882b994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5882b9945_0_223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5882b9945_0_2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5882b9945_0_220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5882b9945_0_2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SparkR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5882b9945_0_229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55882b9945_0_2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spark_apply()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5882b9945_0_224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5882b9945_0_2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5882b9945_0_207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55882b9945_0_2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882b9945_0_180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882b9945_0_1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5882b9945_0_224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5882b9945_0_2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5882b9945_0_250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5882b9945_0_2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5882b9945_0_251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5882b9945_0_2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5882b9945_0_252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5882b9945_0_2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5882b9945_0_248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5882b9945_0_2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5882b9945_0_259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5882b9945_0_2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55882b9945_0_261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55882b9945_0_2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55882b9945_0_250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55882b9945_0_2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5882b9945_0_207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55882b9945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55882b9945_0_255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55882b9945_0_2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5882b9945_0_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5882b99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85e0f8e22_1_14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385e0f8e22_1_1495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5882b9945_0_261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55882b9945_0_2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5882b9945_0_1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5882b994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node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*HDD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big data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 over bigger data and a longer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concerns / portable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*ML at Scale / Branko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5882b9945_0_182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5882b9945_0_1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node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*HDD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big data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 over bigger data and a longer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concerns / portable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*ML at Scale / Branko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5882b9945_0_183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5882b9945_0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5882b9945_0_175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5882b9945_0_1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5882b9945_0_183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5882b9945_0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w/ Subtitle (WHITE)">
  <p:cSld name="Multi-use w/ Subtitle (DARK)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1" name="Google Shape;11;p2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" name="Google Shape;19;p2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2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(WHITE)">
  <p:cSld name="2 Column (DARK)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1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41" name="Google Shape;141;p11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9" name="Google Shape;149;p11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11"/>
          <p:cNvSpPr txBox="1"/>
          <p:nvPr>
            <p:ph type="title"/>
          </p:nvPr>
        </p:nvSpPr>
        <p:spPr>
          <a:xfrm>
            <a:off x="548503" y="600293"/>
            <a:ext cx="11091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51" name="Google Shape;151;p11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2" name="Google Shape;152;p11"/>
          <p:cNvSpPr txBox="1"/>
          <p:nvPr>
            <p:ph idx="2" type="body"/>
          </p:nvPr>
        </p:nvSpPr>
        <p:spPr>
          <a:xfrm>
            <a:off x="548504" y="2137833"/>
            <a:ext cx="53937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92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11"/>
          <p:cNvSpPr txBox="1"/>
          <p:nvPr>
            <p:ph idx="3" type="body"/>
          </p:nvPr>
        </p:nvSpPr>
        <p:spPr>
          <a:xfrm>
            <a:off x="6246837" y="2137833"/>
            <a:ext cx="53937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92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4" name="Google Shape;154;p11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(WHITE) 1">
  <p:cSld name="2 Column (DARK)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2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57" name="Google Shape;157;p12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12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65" name="Google Shape;165;p12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12"/>
          <p:cNvSpPr txBox="1"/>
          <p:nvPr>
            <p:ph type="title"/>
          </p:nvPr>
        </p:nvSpPr>
        <p:spPr>
          <a:xfrm>
            <a:off x="548503" y="600293"/>
            <a:ext cx="11091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67" name="Google Shape;167;p12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8" name="Google Shape;168;p12"/>
          <p:cNvSpPr txBox="1"/>
          <p:nvPr>
            <p:ph idx="2" type="body"/>
          </p:nvPr>
        </p:nvSpPr>
        <p:spPr>
          <a:xfrm>
            <a:off x="6246837" y="2137833"/>
            <a:ext cx="53937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92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9" name="Google Shape;169;p12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(WHITE) 2">
  <p:cSld name="2 Column (DARK)_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3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72" name="Google Shape;172;p13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80" name="Google Shape;180;p13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13"/>
          <p:cNvSpPr txBox="1"/>
          <p:nvPr>
            <p:ph type="title"/>
          </p:nvPr>
        </p:nvSpPr>
        <p:spPr>
          <a:xfrm>
            <a:off x="548503" y="600293"/>
            <a:ext cx="11091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82" name="Google Shape;182;p13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3" name="Google Shape;183;p13"/>
          <p:cNvSpPr txBox="1"/>
          <p:nvPr>
            <p:ph idx="2" type="body"/>
          </p:nvPr>
        </p:nvSpPr>
        <p:spPr>
          <a:xfrm>
            <a:off x="548504" y="2137833"/>
            <a:ext cx="53937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92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13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(WHITE)">
  <p:cSld name="3 Column (DARK)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4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87" name="Google Shape;187;p14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5" name="Google Shape;195;p14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14"/>
          <p:cNvSpPr txBox="1"/>
          <p:nvPr>
            <p:ph type="title"/>
          </p:nvPr>
        </p:nvSpPr>
        <p:spPr>
          <a:xfrm>
            <a:off x="548503" y="614253"/>
            <a:ext cx="11091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14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2" type="body"/>
          </p:nvPr>
        </p:nvSpPr>
        <p:spPr>
          <a:xfrm>
            <a:off x="548503" y="2137833"/>
            <a:ext cx="34740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9" name="Google Shape;199;p14"/>
          <p:cNvSpPr txBox="1"/>
          <p:nvPr>
            <p:ph idx="3" type="body"/>
          </p:nvPr>
        </p:nvSpPr>
        <p:spPr>
          <a:xfrm>
            <a:off x="8166596" y="2137833"/>
            <a:ext cx="34740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0" name="Google Shape;200;p14"/>
          <p:cNvSpPr txBox="1"/>
          <p:nvPr>
            <p:ph idx="4" type="body"/>
          </p:nvPr>
        </p:nvSpPr>
        <p:spPr>
          <a:xfrm>
            <a:off x="4357549" y="2137833"/>
            <a:ext cx="34740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1" name="Google Shape;201;p14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umn (WHITE)">
  <p:cSld name="4 Column (DARK)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5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04" name="Google Shape;204;p15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12" name="Google Shape;212;p15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15"/>
          <p:cNvSpPr txBox="1"/>
          <p:nvPr>
            <p:ph type="title"/>
          </p:nvPr>
        </p:nvSpPr>
        <p:spPr>
          <a:xfrm>
            <a:off x="548503" y="593313"/>
            <a:ext cx="110919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15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" name="Google Shape;215;p15"/>
          <p:cNvSpPr txBox="1"/>
          <p:nvPr>
            <p:ph idx="2" type="body"/>
          </p:nvPr>
        </p:nvSpPr>
        <p:spPr>
          <a:xfrm>
            <a:off x="548503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" name="Google Shape;216;p15"/>
          <p:cNvSpPr txBox="1"/>
          <p:nvPr>
            <p:ph idx="3" type="body"/>
          </p:nvPr>
        </p:nvSpPr>
        <p:spPr>
          <a:xfrm>
            <a:off x="3392591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" name="Google Shape;217;p15"/>
          <p:cNvSpPr txBox="1"/>
          <p:nvPr>
            <p:ph idx="4" type="body"/>
          </p:nvPr>
        </p:nvSpPr>
        <p:spPr>
          <a:xfrm>
            <a:off x="6236679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8" name="Google Shape;218;p15"/>
          <p:cNvSpPr txBox="1"/>
          <p:nvPr>
            <p:ph idx="5" type="body"/>
          </p:nvPr>
        </p:nvSpPr>
        <p:spPr>
          <a:xfrm>
            <a:off x="9083307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9" name="Google Shape;219;p15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er Slide (WHITE)">
  <p:cSld name="Customer Slide (DARK)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/>
          <p:nvPr/>
        </p:nvSpPr>
        <p:spPr>
          <a:xfrm>
            <a:off x="545288" y="1138237"/>
            <a:ext cx="3202200" cy="46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2" name="Google Shape;222;p16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23" name="Google Shape;223;p16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1" name="Google Shape;231;p16"/>
          <p:cNvCxnSpPr/>
          <p:nvPr/>
        </p:nvCxnSpPr>
        <p:spPr>
          <a:xfrm>
            <a:off x="3972367" y="549560"/>
            <a:ext cx="76791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16"/>
          <p:cNvSpPr txBox="1"/>
          <p:nvPr>
            <p:ph type="title"/>
          </p:nvPr>
        </p:nvSpPr>
        <p:spPr>
          <a:xfrm>
            <a:off x="687172" y="2634267"/>
            <a:ext cx="292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33" name="Google Shape;233;p16"/>
          <p:cNvSpPr txBox="1"/>
          <p:nvPr>
            <p:ph idx="1" type="body"/>
          </p:nvPr>
        </p:nvSpPr>
        <p:spPr>
          <a:xfrm>
            <a:off x="687171" y="3629529"/>
            <a:ext cx="29280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B4B4B4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B4B4B4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B4B4B4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B4B4B4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B4B4B4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4" name="Google Shape;234;p16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&amp; Quotes (WHITE)">
  <p:cSld name="Statement &amp; Quotes (DARK)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17"/>
          <p:cNvCxnSpPr/>
          <p:nvPr/>
        </p:nvCxnSpPr>
        <p:spPr>
          <a:xfrm flipH="1">
            <a:off x="3700355" y="847957"/>
            <a:ext cx="4788300" cy="478950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7" name="Google Shape;237;p17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38" name="Google Shape;238;p17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6" name="Google Shape;246;p17"/>
          <p:cNvSpPr txBox="1"/>
          <p:nvPr>
            <p:ph idx="1" type="body"/>
          </p:nvPr>
        </p:nvSpPr>
        <p:spPr>
          <a:xfrm>
            <a:off x="838025" y="2179650"/>
            <a:ext cx="10512900" cy="24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492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92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92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92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" name="Google Shape;247;p17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3-Up (WHITE)">
  <p:cSld name="Images 3-Up (DARK)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8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50" name="Google Shape;250;p18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58" name="Google Shape;258;p18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18"/>
          <p:cNvSpPr txBox="1"/>
          <p:nvPr>
            <p:ph type="title"/>
          </p:nvPr>
        </p:nvSpPr>
        <p:spPr>
          <a:xfrm>
            <a:off x="548503" y="593313"/>
            <a:ext cx="110919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ato"/>
              <a:buNone/>
              <a:defRPr b="0" i="0" sz="3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18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2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1" name="Google Shape;261;p18"/>
          <p:cNvSpPr/>
          <p:nvPr>
            <p:ph idx="2" type="pic"/>
          </p:nvPr>
        </p:nvSpPr>
        <p:spPr>
          <a:xfrm>
            <a:off x="548503" y="1747838"/>
            <a:ext cx="3378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2" name="Google Shape;262;p18"/>
          <p:cNvSpPr/>
          <p:nvPr>
            <p:ph idx="3" type="pic"/>
          </p:nvPr>
        </p:nvSpPr>
        <p:spPr>
          <a:xfrm>
            <a:off x="4421519" y="1747838"/>
            <a:ext cx="3378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3" name="Google Shape;263;p18"/>
          <p:cNvSpPr/>
          <p:nvPr>
            <p:ph idx="4" type="pic"/>
          </p:nvPr>
        </p:nvSpPr>
        <p:spPr>
          <a:xfrm>
            <a:off x="8261505" y="1747838"/>
            <a:ext cx="3378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4" name="Google Shape;264;p18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Grid (WHITE)">
  <p:cSld name="Picture Grid (DARK)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5271721" y="3262849"/>
            <a:ext cx="1645504" cy="329390"/>
          </a:xfrm>
          <a:custGeom>
            <a:rect b="b" l="l" r="r" t="t"/>
            <a:pathLst>
              <a:path extrusionOk="0" h="1428" w="7139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19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o &amp; Chart (WHITE)">
  <p:cSld name="Info &amp; Chart (DARK)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/>
          <p:nvPr/>
        </p:nvSpPr>
        <p:spPr>
          <a:xfrm>
            <a:off x="548503" y="1138937"/>
            <a:ext cx="3199500" cy="1507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0" name="Google Shape;270;p20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71" name="Google Shape;271;p20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9" name="Google Shape;279;p20"/>
          <p:cNvCxnSpPr/>
          <p:nvPr/>
        </p:nvCxnSpPr>
        <p:spPr>
          <a:xfrm>
            <a:off x="548503" y="549560"/>
            <a:ext cx="31995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p20"/>
          <p:cNvCxnSpPr/>
          <p:nvPr/>
        </p:nvCxnSpPr>
        <p:spPr>
          <a:xfrm>
            <a:off x="3972367" y="549560"/>
            <a:ext cx="76791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20"/>
          <p:cNvSpPr txBox="1"/>
          <p:nvPr>
            <p:ph type="title"/>
          </p:nvPr>
        </p:nvSpPr>
        <p:spPr>
          <a:xfrm>
            <a:off x="687171" y="1372471"/>
            <a:ext cx="2925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ato"/>
              <a:buNone/>
              <a:defRPr b="0" i="0" sz="2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82" name="Google Shape;282;p20"/>
          <p:cNvSpPr txBox="1"/>
          <p:nvPr>
            <p:ph idx="1" type="body"/>
          </p:nvPr>
        </p:nvSpPr>
        <p:spPr>
          <a:xfrm>
            <a:off x="687170" y="3048000"/>
            <a:ext cx="2925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3" name="Google Shape;283;p20"/>
          <p:cNvSpPr/>
          <p:nvPr>
            <p:ph idx="2" type="chart"/>
          </p:nvPr>
        </p:nvSpPr>
        <p:spPr>
          <a:xfrm>
            <a:off x="4003927" y="1138237"/>
            <a:ext cx="7647600" cy="4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4" name="Google Shape;284;p20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Page (WHITE)">
  <p:cSld name="Cover Page (DARK)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1081301" y="2273887"/>
            <a:ext cx="2051749" cy="410700"/>
          </a:xfrm>
          <a:custGeom>
            <a:rect b="b" l="l" r="r" t="t"/>
            <a:pathLst>
              <a:path extrusionOk="0" h="1428" w="7139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rgbClr val="333E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3C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" name="Google Shape;24;p3"/>
          <p:cNvCxnSpPr/>
          <p:nvPr/>
        </p:nvCxnSpPr>
        <p:spPr>
          <a:xfrm>
            <a:off x="1078773" y="2951768"/>
            <a:ext cx="20568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3"/>
          <p:cNvSpPr txBox="1"/>
          <p:nvPr>
            <p:ph type="title"/>
          </p:nvPr>
        </p:nvSpPr>
        <p:spPr>
          <a:xfrm>
            <a:off x="1068698" y="3582807"/>
            <a:ext cx="100518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Lato Light"/>
              <a:buNone/>
              <a:defRPr b="0" i="0" sz="3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068698" y="4142960"/>
            <a:ext cx="100518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" name="Google Shape;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150" y="6206500"/>
            <a:ext cx="12225574" cy="6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WHITE)">
  <p:cSld name="Thank You (Dark)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/>
          <p:nvPr/>
        </p:nvSpPr>
        <p:spPr>
          <a:xfrm>
            <a:off x="1650808" y="2494881"/>
            <a:ext cx="8887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7200"/>
              <a:buFont typeface="Lato Light"/>
              <a:buNone/>
            </a:pPr>
            <a:r>
              <a:rPr b="0" i="0" lang="en" sz="7200" cap="none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rPr>
              <a:t>THANK YOU</a:t>
            </a:r>
            <a:endParaRPr sz="1500">
              <a:solidFill>
                <a:schemeClr val="accent6"/>
              </a:solidFill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5409270" y="5619599"/>
            <a:ext cx="1370402" cy="274319"/>
          </a:xfrm>
          <a:custGeom>
            <a:rect b="b" l="l" r="r" t="t"/>
            <a:pathLst>
              <a:path extrusionOk="0" h="1428" w="7139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050" y="6206500"/>
            <a:ext cx="12225475" cy="6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WHITE">
  <p:cSld name="Title Only WHITE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/>
          <p:nvPr>
            <p:ph type="title"/>
          </p:nvPr>
        </p:nvSpPr>
        <p:spPr>
          <a:xfrm>
            <a:off x="365764" y="457200"/>
            <a:ext cx="113136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(WHITE)">
  <p:cSld name="Section Title (DARK)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30" name="Google Shape;30;p4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8" name="Google Shape;38;p4"/>
          <p:cNvCxnSpPr/>
          <p:nvPr/>
        </p:nvCxnSpPr>
        <p:spPr>
          <a:xfrm>
            <a:off x="548503" y="2872368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4"/>
          <p:cNvSpPr txBox="1"/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40" name="Google Shape;40;p4"/>
          <p:cNvPicPr preferRelativeResize="0"/>
          <p:nvPr/>
        </p:nvPicPr>
        <p:blipFill rotWithShape="1">
          <a:blip r:embed="rId2">
            <a:alphaModFix/>
          </a:blip>
          <a:srcRect b="0" l="13194" r="0" t="0"/>
          <a:stretch/>
        </p:blipFill>
        <p:spPr>
          <a:xfrm>
            <a:off x="1587026" y="6206500"/>
            <a:ext cx="10612399" cy="6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o &amp; Image (WHITE)">
  <p:cSld name="Info &amp; Image (DARK)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327" y="1138900"/>
            <a:ext cx="3183937" cy="15072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5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44" name="Google Shape;44;p5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2" name="Google Shape;52;p5"/>
          <p:cNvCxnSpPr/>
          <p:nvPr/>
        </p:nvCxnSpPr>
        <p:spPr>
          <a:xfrm>
            <a:off x="548503" y="549560"/>
            <a:ext cx="31995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5"/>
          <p:cNvCxnSpPr/>
          <p:nvPr/>
        </p:nvCxnSpPr>
        <p:spPr>
          <a:xfrm>
            <a:off x="3972367" y="549560"/>
            <a:ext cx="76791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5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b="0" i="0" sz="2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5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rgins &amp; Guides (WHITE)">
  <p:cSld name="Margins &amp; Guides (DARK)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59" name="Google Shape;59;p6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7" name="Google Shape;67;p6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6"/>
          <p:cNvCxnSpPr/>
          <p:nvPr/>
        </p:nvCxnSpPr>
        <p:spPr>
          <a:xfrm>
            <a:off x="548503" y="-1588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6"/>
          <p:cNvCxnSpPr/>
          <p:nvPr/>
        </p:nvCxnSpPr>
        <p:spPr>
          <a:xfrm>
            <a:off x="11640447" y="-1588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6"/>
          <p:cNvCxnSpPr/>
          <p:nvPr/>
        </p:nvCxnSpPr>
        <p:spPr>
          <a:xfrm rot="10800000">
            <a:off x="6094502" y="114190"/>
            <a:ext cx="0" cy="12189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6"/>
          <p:cNvSpPr/>
          <p:nvPr/>
        </p:nvSpPr>
        <p:spPr>
          <a:xfrm rot="2700000">
            <a:off x="11243969" y="5776028"/>
            <a:ext cx="364443" cy="3733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6"/>
          <p:cNvSpPr/>
          <p:nvPr/>
        </p:nvSpPr>
        <p:spPr>
          <a:xfrm flipH="1" rot="-2700000">
            <a:off x="602236" y="5776028"/>
            <a:ext cx="364443" cy="3733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6"/>
          <p:cNvSpPr txBox="1"/>
          <p:nvPr/>
        </p:nvSpPr>
        <p:spPr>
          <a:xfrm>
            <a:off x="1070175" y="2567902"/>
            <a:ext cx="4407000" cy="2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What are Drawing Guides?  </a:t>
            </a:r>
            <a:endParaRPr sz="1500"/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They are lines that appear on all pages in the same spot, but don’t show up when you print or view a deck in Show mode.  </a:t>
            </a:r>
            <a:endParaRPr sz="15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Think of them as internal margins for the proper alignment and consistent placement of content. Objects will snap to them and they are also perfect for cropping an image to. </a:t>
            </a:r>
            <a:endParaRPr sz="1500">
              <a:solidFill>
                <a:schemeClr val="accent6"/>
              </a:solidFill>
            </a:endParaRPr>
          </a:p>
        </p:txBody>
      </p:sp>
      <p:sp>
        <p:nvSpPr>
          <p:cNvPr id="74" name="Google Shape;74;p6"/>
          <p:cNvSpPr txBox="1"/>
          <p:nvPr/>
        </p:nvSpPr>
        <p:spPr>
          <a:xfrm>
            <a:off x="6191076" y="2567893"/>
            <a:ext cx="47367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How to Turn Guides On and Off</a:t>
            </a:r>
            <a:endParaRPr sz="1500"/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Windows: </a:t>
            </a:r>
            <a:r>
              <a:rPr b="0" i="0" lang="en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ALT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F9</a:t>
            </a: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or Right click in blue area off workspace &gt;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Grids and Guides </a:t>
            </a: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Display Drawing Guides on Screen</a:t>
            </a:r>
            <a:endParaRPr sz="1500"/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93C46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Mac: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Guides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b="0" i="0" lang="en" sz="15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Static Guides</a:t>
            </a:r>
            <a:endParaRPr sz="1500"/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CDCDCD"/>
              </a:buClr>
              <a:buSzPts val="900"/>
              <a:buFont typeface="Lato"/>
              <a:buNone/>
            </a:pPr>
            <a:r>
              <a:t/>
            </a:r>
            <a:endParaRPr b="0" i="0" sz="12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6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76" name="Google Shape;76;p6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Google Shape;77;p6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o Blank (WHITE)">
  <p:cSld name="Info Blank (DARK)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327" y="1138933"/>
            <a:ext cx="3183937" cy="15072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7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81" name="Google Shape;81;p7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9" name="Google Shape;89;p7"/>
          <p:cNvCxnSpPr/>
          <p:nvPr/>
        </p:nvCxnSpPr>
        <p:spPr>
          <a:xfrm>
            <a:off x="548503" y="549560"/>
            <a:ext cx="3199500" cy="0"/>
          </a:xfrm>
          <a:prstGeom prst="straightConnector1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7"/>
          <p:cNvCxnSpPr/>
          <p:nvPr/>
        </p:nvCxnSpPr>
        <p:spPr>
          <a:xfrm>
            <a:off x="3972367" y="549560"/>
            <a:ext cx="7679100" cy="0"/>
          </a:xfrm>
          <a:prstGeom prst="straightConnector1">
            <a:avLst/>
          </a:prstGeom>
          <a:noFill/>
          <a:ln cap="flat" cmpd="sng" w="9525">
            <a:solidFill>
              <a:srgbClr val="6161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7"/>
          <p:cNvSpPr txBox="1"/>
          <p:nvPr>
            <p:ph type="title"/>
          </p:nvPr>
        </p:nvSpPr>
        <p:spPr>
          <a:xfrm>
            <a:off x="687172" y="1372471"/>
            <a:ext cx="29280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None/>
              <a:defRPr b="0" i="0" sz="2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92" name="Google Shape;92;p7"/>
          <p:cNvSpPr txBox="1"/>
          <p:nvPr>
            <p:ph idx="1" type="body"/>
          </p:nvPr>
        </p:nvSpPr>
        <p:spPr>
          <a:xfrm>
            <a:off x="687170" y="3048000"/>
            <a:ext cx="29253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85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" name="Google Shape;93;p7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numbered (WHITE)">
  <p:cSld name="1 Column numbered (DARK)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8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96" name="Google Shape;96;p8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04" name="Google Shape;104;p8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8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06" name="Google Shape;106;p8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" name="Google Shape;107;p8"/>
          <p:cNvSpPr txBox="1"/>
          <p:nvPr>
            <p:ph idx="2" type="body"/>
          </p:nvPr>
        </p:nvSpPr>
        <p:spPr>
          <a:xfrm>
            <a:off x="548503" y="2137833"/>
            <a:ext cx="110919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AutoNum type="arabicPeriod"/>
              <a:defRPr b="0" i="0" sz="2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ato"/>
              <a:buAutoNum type="alphaLcPeriod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AutoNum type="romanLcPeriod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AutoNum type="arabicPeriod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AutoNum type="arabicPeriod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" name="Google Shape;108;p8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bullets (WHITE)">
  <p:cSld name="1 Column bullets (DARK)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9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11" name="Google Shape;111;p9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9" name="Google Shape;119;p9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9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21" name="Google Shape;121;p9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2" type="body"/>
          </p:nvPr>
        </p:nvSpPr>
        <p:spPr>
          <a:xfrm>
            <a:off x="548503" y="2137833"/>
            <a:ext cx="110919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92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" name="Google Shape;123;p9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bullets (WHITE) - large text box">
  <p:cSld name="1 Column bullets (DARK)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0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26" name="Google Shape;126;p10"/>
            <p:cNvSpPr/>
            <p:nvPr/>
          </p:nvSpPr>
          <p:spPr>
            <a:xfrm>
              <a:off x="1087438" y="4824413"/>
              <a:ext cx="77788" cy="134938"/>
            </a:xfrm>
            <a:custGeom>
              <a:rect b="b" l="l" r="r" t="t"/>
              <a:pathLst>
                <a:path extrusionOk="0" h="666" w="39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512763" y="4784726"/>
              <a:ext cx="33338" cy="173038"/>
            </a:xfrm>
            <a:custGeom>
              <a:rect b="b" l="l" r="r" t="t"/>
              <a:pathLst>
                <a:path extrusionOk="0" h="862" w="173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560388" y="4821238"/>
              <a:ext cx="119063" cy="138113"/>
            </a:xfrm>
            <a:custGeom>
              <a:rect b="b" l="l" r="r" t="t"/>
              <a:pathLst>
                <a:path extrusionOk="0" h="688" w="607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382588" y="4821238"/>
              <a:ext cx="117475" cy="138113"/>
            </a:xfrm>
            <a:custGeom>
              <a:rect b="b" l="l" r="r" t="t"/>
              <a:pathLst>
                <a:path extrusionOk="0" h="689" w="592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692151" y="4824413"/>
              <a:ext cx="114299" cy="134938"/>
            </a:xfrm>
            <a:custGeom>
              <a:rect b="b" l="l" r="r" t="t"/>
              <a:pathLst>
                <a:path extrusionOk="0" h="672" w="577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820738" y="4784726"/>
              <a:ext cx="122237" cy="174624"/>
            </a:xfrm>
            <a:custGeom>
              <a:rect b="b" l="l" r="r" t="t"/>
              <a:pathLst>
                <a:path extrusionOk="0" h="868" w="61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955676" y="4821238"/>
              <a:ext cx="119062" cy="138113"/>
            </a:xfrm>
            <a:custGeom>
              <a:rect b="b" l="l" r="r" t="t"/>
              <a:pathLst>
                <a:path extrusionOk="0" h="689" w="606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1169988" y="4821238"/>
              <a:ext cx="109537" cy="138113"/>
            </a:xfrm>
            <a:custGeom>
              <a:rect b="b" l="l" r="r" t="t"/>
              <a:pathLst>
                <a:path extrusionOk="0" h="688" w="559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4" name="Google Shape;134;p10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cap="flat" cmpd="sng" w="9525">
            <a:solidFill>
              <a:srgbClr val="B4B4B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0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548500" y="1693075"/>
            <a:ext cx="110919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92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" name="Google Shape;138;p10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3047" y="0"/>
            <a:ext cx="12195000" cy="621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1500"/>
          </a:p>
        </p:txBody>
      </p:sp>
      <p:sp>
        <p:nvSpPr>
          <p:cNvPr id="7" name="Google Shape;7;p1"/>
          <p:cNvSpPr txBox="1"/>
          <p:nvPr/>
        </p:nvSpPr>
        <p:spPr>
          <a:xfrm>
            <a:off x="7855454" y="6509499"/>
            <a:ext cx="3534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© Cloudera, Inc. All rights reserved.</a:t>
            </a:r>
            <a:endParaRPr sz="1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blog.cloudera.com/blog/2017/07/implyr-r-interface-for-apache-impala/" TargetMode="External"/><Relationship Id="rId4" Type="http://schemas.openxmlformats.org/officeDocument/2006/relationships/hyperlink" Target="https://github.com/ianmcook/implyr" TargetMode="External"/><Relationship Id="rId5" Type="http://schemas.openxmlformats.org/officeDocument/2006/relationships/hyperlink" Target="https://blog.cloudera.com/blog/2016/09/introducing-sparklyr-an-r-interface-for-apache-spark/" TargetMode="External"/><Relationship Id="rId6" Type="http://schemas.openxmlformats.org/officeDocument/2006/relationships/hyperlink" Target="https://spark.rstudio.com/" TargetMode="External"/><Relationship Id="rId7" Type="http://schemas.openxmlformats.org/officeDocument/2006/relationships/hyperlink" Target="https://www.cloudera.com/documentation/enterprise/5-16-x/PDF/cloudera-spark.pdf" TargetMode="External"/><Relationship Id="rId8" Type="http://schemas.openxmlformats.org/officeDocument/2006/relationships/hyperlink" Target="https://www.cloudera.com/products/open-source/apache-hadoop/apache-spark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type="title"/>
          </p:nvPr>
        </p:nvSpPr>
        <p:spPr>
          <a:xfrm>
            <a:off x="1068698" y="3582807"/>
            <a:ext cx="100518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Petabytes of Data - How to Use R at Scale</a:t>
            </a:r>
            <a:endParaRPr/>
          </a:p>
        </p:txBody>
      </p:sp>
      <p:sp>
        <p:nvSpPr>
          <p:cNvPr id="296" name="Google Shape;296;p23"/>
          <p:cNvSpPr txBox="1"/>
          <p:nvPr>
            <p:ph idx="1" type="body"/>
          </p:nvPr>
        </p:nvSpPr>
        <p:spPr>
          <a:xfrm>
            <a:off x="1068698" y="4142960"/>
            <a:ext cx="100518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Jeff Fletcher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HADOOP OVERVIEW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/>
          <p:nvPr/>
        </p:nvSpPr>
        <p:spPr>
          <a:xfrm>
            <a:off x="3535634" y="3758360"/>
            <a:ext cx="1323900" cy="594000"/>
          </a:xfrm>
          <a:prstGeom prst="rect">
            <a:avLst/>
          </a:prstGeom>
          <a:noFill/>
          <a:ln cap="flat" cmpd="sng" w="25400">
            <a:solidFill>
              <a:srgbClr val="005586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4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7357085" y="3833529"/>
            <a:ext cx="2326200" cy="7281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4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357085" y="2888819"/>
            <a:ext cx="2326200" cy="7281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4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7357085" y="1953252"/>
            <a:ext cx="2326200" cy="7281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4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7357085" y="4778239"/>
            <a:ext cx="2326200" cy="7281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4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3535634" y="3062680"/>
            <a:ext cx="1323900" cy="594000"/>
          </a:xfrm>
          <a:prstGeom prst="rect">
            <a:avLst/>
          </a:prstGeom>
          <a:noFill/>
          <a:ln cap="flat" cmpd="sng" w="25400">
            <a:solidFill>
              <a:srgbClr val="005586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4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2389651" y="2271225"/>
            <a:ext cx="2076300" cy="3894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Name Node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7357048" y="1368675"/>
            <a:ext cx="2030700" cy="3894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Data Nodes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2389652" y="2888820"/>
            <a:ext cx="2631000" cy="16320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4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3686998" y="3875622"/>
            <a:ext cx="497100" cy="3528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8254847" y="3992111"/>
            <a:ext cx="497100" cy="3528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4184174" y="3875622"/>
            <a:ext cx="497100" cy="352800"/>
          </a:xfrm>
          <a:prstGeom prst="rect">
            <a:avLst/>
          </a:prstGeom>
          <a:solidFill>
            <a:schemeClr val="accent4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7537245" y="2120977"/>
            <a:ext cx="497100" cy="352800"/>
          </a:xfrm>
          <a:prstGeom prst="rect">
            <a:avLst/>
          </a:prstGeom>
          <a:solidFill>
            <a:srgbClr val="29A7DE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3"/>
          <p:cNvSpPr/>
          <p:nvPr/>
        </p:nvSpPr>
        <p:spPr>
          <a:xfrm>
            <a:off x="8965709" y="2120977"/>
            <a:ext cx="497100" cy="3528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3"/>
          <p:cNvSpPr/>
          <p:nvPr/>
        </p:nvSpPr>
        <p:spPr>
          <a:xfrm>
            <a:off x="8254847" y="2120977"/>
            <a:ext cx="497100" cy="352800"/>
          </a:xfrm>
          <a:prstGeom prst="rect">
            <a:avLst/>
          </a:prstGeom>
          <a:solidFill>
            <a:schemeClr val="accent4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8245935" y="4942210"/>
            <a:ext cx="497100" cy="3528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7537242" y="4942210"/>
            <a:ext cx="497100" cy="3528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8965710" y="4945964"/>
            <a:ext cx="497100" cy="352800"/>
          </a:xfrm>
          <a:prstGeom prst="rect">
            <a:avLst/>
          </a:prstGeom>
          <a:solidFill>
            <a:schemeClr val="accent4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8965710" y="3044131"/>
            <a:ext cx="497100" cy="3528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8265307" y="3047401"/>
            <a:ext cx="497100" cy="352800"/>
          </a:xfrm>
          <a:prstGeom prst="rect">
            <a:avLst/>
          </a:prstGeom>
          <a:solidFill>
            <a:srgbClr val="29A7DE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8965710" y="4001254"/>
            <a:ext cx="497100" cy="352800"/>
          </a:xfrm>
          <a:prstGeom prst="rect">
            <a:avLst/>
          </a:prstGeom>
          <a:solidFill>
            <a:srgbClr val="29A7DE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3686998" y="3173133"/>
            <a:ext cx="497100" cy="352800"/>
          </a:xfrm>
          <a:prstGeom prst="rect">
            <a:avLst/>
          </a:prstGeom>
          <a:solidFill>
            <a:srgbClr val="29A7DE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4184174" y="3180029"/>
            <a:ext cx="497100" cy="352800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2547575" y="3154875"/>
            <a:ext cx="817500" cy="3894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File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7537242" y="3047401"/>
            <a:ext cx="497100" cy="352800"/>
          </a:xfrm>
          <a:prstGeom prst="rect">
            <a:avLst/>
          </a:prstGeom>
          <a:solidFill>
            <a:schemeClr val="accent4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7537243" y="4013033"/>
            <a:ext cx="497100" cy="3528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2547575" y="3850572"/>
            <a:ext cx="817500" cy="3894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File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6" name="Google Shape;386;p33"/>
          <p:cNvCxnSpPr>
            <a:stCxn id="367" idx="3"/>
            <a:endCxn id="362" idx="1"/>
          </p:cNvCxnSpPr>
          <p:nvPr/>
        </p:nvCxnSpPr>
        <p:spPr>
          <a:xfrm flipH="1" rot="10800000">
            <a:off x="5020652" y="2317320"/>
            <a:ext cx="2336400" cy="1387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0075D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7" name="Google Shape;387;p33"/>
          <p:cNvCxnSpPr>
            <a:stCxn id="367" idx="3"/>
            <a:endCxn id="361" idx="1"/>
          </p:cNvCxnSpPr>
          <p:nvPr/>
        </p:nvCxnSpPr>
        <p:spPr>
          <a:xfrm flipH="1" rot="10800000">
            <a:off x="5020652" y="3252720"/>
            <a:ext cx="2336400" cy="45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0075D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8" name="Google Shape;388;p33"/>
          <p:cNvCxnSpPr>
            <a:stCxn id="367" idx="3"/>
            <a:endCxn id="360" idx="1"/>
          </p:cNvCxnSpPr>
          <p:nvPr/>
        </p:nvCxnSpPr>
        <p:spPr>
          <a:xfrm>
            <a:off x="5020652" y="3704820"/>
            <a:ext cx="2336400" cy="492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0075D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9" name="Google Shape;389;p33"/>
          <p:cNvCxnSpPr>
            <a:stCxn id="367" idx="3"/>
            <a:endCxn id="363" idx="1"/>
          </p:cNvCxnSpPr>
          <p:nvPr/>
        </p:nvCxnSpPr>
        <p:spPr>
          <a:xfrm>
            <a:off x="5020652" y="3704820"/>
            <a:ext cx="2336400" cy="1437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0075D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0" name="Google Shape;390;p33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HDFS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/>
          <p:nvPr/>
        </p:nvSpPr>
        <p:spPr>
          <a:xfrm>
            <a:off x="7274225" y="4751625"/>
            <a:ext cx="3004800" cy="13647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>
            <a:off x="2966123" y="2147250"/>
            <a:ext cx="3434700" cy="25020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>
            <a:off x="8134050" y="4876825"/>
            <a:ext cx="1282800" cy="48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NODE MANAGER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8" name="Google Shape;3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262" y="2276900"/>
            <a:ext cx="3095099" cy="224394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/>
          <p:nvPr/>
        </p:nvSpPr>
        <p:spPr>
          <a:xfrm>
            <a:off x="7400475" y="5495525"/>
            <a:ext cx="1282800" cy="489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CONTAINER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8871125" y="5495525"/>
            <a:ext cx="1282800" cy="489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CONTAINER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7274225" y="3027450"/>
            <a:ext cx="3004800" cy="13647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8134050" y="3152650"/>
            <a:ext cx="1282800" cy="48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NODE MANAGER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7400475" y="3771350"/>
            <a:ext cx="1282800" cy="48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 MASTER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871125" y="3771350"/>
            <a:ext cx="1282800" cy="489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CONTAINER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7271875" y="1303275"/>
            <a:ext cx="3004800" cy="13647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8131700" y="1428475"/>
            <a:ext cx="1282800" cy="48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NODE MANAGER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7398125" y="2047175"/>
            <a:ext cx="1282800" cy="489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CONTAINER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8868775" y="2047175"/>
            <a:ext cx="1282800" cy="48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 MASTER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9" name="Google Shape;409;p34"/>
          <p:cNvCxnSpPr>
            <a:stCxn id="396" idx="3"/>
            <a:endCxn id="403" idx="1"/>
          </p:cNvCxnSpPr>
          <p:nvPr/>
        </p:nvCxnSpPr>
        <p:spPr>
          <a:xfrm>
            <a:off x="6400823" y="3398250"/>
            <a:ext cx="999600" cy="6177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4"/>
          <p:cNvCxnSpPr>
            <a:stCxn id="396" idx="3"/>
            <a:endCxn id="402" idx="1"/>
          </p:cNvCxnSpPr>
          <p:nvPr/>
        </p:nvCxnSpPr>
        <p:spPr>
          <a:xfrm flipH="1" rot="10800000">
            <a:off x="6400823" y="3397050"/>
            <a:ext cx="1733100" cy="12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4"/>
          <p:cNvCxnSpPr>
            <a:stCxn id="396" idx="3"/>
            <a:endCxn id="406" idx="1"/>
          </p:cNvCxnSpPr>
          <p:nvPr/>
        </p:nvCxnSpPr>
        <p:spPr>
          <a:xfrm flipH="1" rot="10800000">
            <a:off x="6400823" y="1672950"/>
            <a:ext cx="1731000" cy="1725300"/>
          </a:xfrm>
          <a:prstGeom prst="curvedConnector3">
            <a:avLst>
              <a:gd fmla="val 36792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4"/>
          <p:cNvCxnSpPr>
            <a:stCxn id="397" idx="1"/>
            <a:endCxn id="396" idx="3"/>
          </p:cNvCxnSpPr>
          <p:nvPr/>
        </p:nvCxnSpPr>
        <p:spPr>
          <a:xfrm rot="10800000">
            <a:off x="6400950" y="3398125"/>
            <a:ext cx="1733100" cy="1723200"/>
          </a:xfrm>
          <a:prstGeom prst="curvedConnector3">
            <a:avLst>
              <a:gd fmla="val 54072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4"/>
          <p:cNvCxnSpPr>
            <a:stCxn id="407" idx="2"/>
            <a:endCxn id="403" idx="0"/>
          </p:cNvCxnSpPr>
          <p:nvPr/>
        </p:nvCxnSpPr>
        <p:spPr>
          <a:xfrm>
            <a:off x="8039525" y="2536175"/>
            <a:ext cx="2400" cy="1235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14" name="Google Shape;414;p34"/>
          <p:cNvCxnSpPr>
            <a:stCxn id="403" idx="2"/>
            <a:endCxn id="400" idx="0"/>
          </p:cNvCxnSpPr>
          <p:nvPr/>
        </p:nvCxnSpPr>
        <p:spPr>
          <a:xfrm flipH="1" rot="-5400000">
            <a:off x="8159625" y="4142600"/>
            <a:ext cx="1235100" cy="1470600"/>
          </a:xfrm>
          <a:prstGeom prst="bentConnector3">
            <a:avLst>
              <a:gd fmla="val 2597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15" name="Google Shape;415;p34"/>
          <p:cNvCxnSpPr>
            <a:stCxn id="399" idx="0"/>
            <a:endCxn id="403" idx="2"/>
          </p:cNvCxnSpPr>
          <p:nvPr/>
        </p:nvCxnSpPr>
        <p:spPr>
          <a:xfrm rot="-5400000">
            <a:off x="7424625" y="4877675"/>
            <a:ext cx="12351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16" name="Google Shape;416;p34"/>
          <p:cNvCxnSpPr>
            <a:stCxn id="408" idx="1"/>
            <a:endCxn id="396" idx="3"/>
          </p:cNvCxnSpPr>
          <p:nvPr/>
        </p:nvCxnSpPr>
        <p:spPr>
          <a:xfrm flipH="1">
            <a:off x="6400675" y="2291675"/>
            <a:ext cx="2468100" cy="1106700"/>
          </a:xfrm>
          <a:prstGeom prst="curvedConnector3">
            <a:avLst>
              <a:gd fmla="val 12903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34"/>
          <p:cNvCxnSpPr>
            <a:stCxn id="404" idx="0"/>
            <a:endCxn id="408" idx="2"/>
          </p:cNvCxnSpPr>
          <p:nvPr/>
        </p:nvCxnSpPr>
        <p:spPr>
          <a:xfrm flipH="1" rot="5400000">
            <a:off x="8893775" y="3152600"/>
            <a:ext cx="1235100" cy="24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8" name="Google Shape;418;p34"/>
          <p:cNvSpPr/>
          <p:nvPr/>
        </p:nvSpPr>
        <p:spPr>
          <a:xfrm>
            <a:off x="3139275" y="1672950"/>
            <a:ext cx="3004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Resource Manager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7888023" y="796900"/>
            <a:ext cx="2030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Data Nodes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34"/>
          <p:cNvSpPr txBox="1"/>
          <p:nvPr>
            <p:ph type="title"/>
          </p:nvPr>
        </p:nvSpPr>
        <p:spPr>
          <a:xfrm>
            <a:off x="548501" y="616700"/>
            <a:ext cx="64233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STACK</a:t>
            </a:r>
            <a:endParaRPr/>
          </a:p>
        </p:txBody>
      </p:sp>
      <p:sp>
        <p:nvSpPr>
          <p:cNvPr id="426" name="Google Shape;426;p35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Our template says I should put some related text here. How about - t</a:t>
            </a:r>
            <a:r>
              <a:rPr lang="en" sz="1800"/>
              <a:t>his layout was approved by Piet Mondrian.</a:t>
            </a:r>
            <a:endParaRPr sz="1800"/>
          </a:p>
        </p:txBody>
      </p:sp>
      <p:sp>
        <p:nvSpPr>
          <p:cNvPr id="427" name="Google Shape;427;p35"/>
          <p:cNvSpPr/>
          <p:nvPr/>
        </p:nvSpPr>
        <p:spPr>
          <a:xfrm>
            <a:off x="5857150" y="4426926"/>
            <a:ext cx="4344600" cy="9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HDFS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5857150" y="3261823"/>
            <a:ext cx="4344600" cy="94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YARN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35"/>
          <p:cNvSpPr/>
          <p:nvPr/>
        </p:nvSpPr>
        <p:spPr>
          <a:xfrm>
            <a:off x="5857150" y="2082425"/>
            <a:ext cx="4344600" cy="941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MapReduce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35"/>
          <p:cNvSpPr/>
          <p:nvPr/>
        </p:nvSpPr>
        <p:spPr>
          <a:xfrm>
            <a:off x="5857150" y="903025"/>
            <a:ext cx="2274600" cy="94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Hive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35"/>
          <p:cNvSpPr/>
          <p:nvPr/>
        </p:nvSpPr>
        <p:spPr>
          <a:xfrm>
            <a:off x="8386525" y="903025"/>
            <a:ext cx="1815300" cy="94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/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IMPALA</a:t>
            </a:r>
            <a:r>
              <a:rPr lang="en"/>
              <a:t> OVERVIEW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STACK WITH IMPALA</a:t>
            </a:r>
            <a:endParaRPr/>
          </a:p>
        </p:txBody>
      </p:sp>
      <p:sp>
        <p:nvSpPr>
          <p:cNvPr id="442" name="Google Shape;442;p37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A</a:t>
            </a:r>
            <a:r>
              <a:rPr lang="en" sz="1800"/>
              <a:t> Dutch painter and theoretician who is regarded as one of the greatest artists of the 20th century. Painty Piet I like to call him.</a:t>
            </a:r>
            <a:endParaRPr sz="1800"/>
          </a:p>
        </p:txBody>
      </p:sp>
      <p:sp>
        <p:nvSpPr>
          <p:cNvPr id="443" name="Google Shape;443;p37"/>
          <p:cNvSpPr/>
          <p:nvPr/>
        </p:nvSpPr>
        <p:spPr>
          <a:xfrm>
            <a:off x="5857150" y="4426926"/>
            <a:ext cx="4344600" cy="9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HDFS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5857150" y="3261825"/>
            <a:ext cx="2274600" cy="94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YARN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7"/>
          <p:cNvSpPr/>
          <p:nvPr/>
        </p:nvSpPr>
        <p:spPr>
          <a:xfrm>
            <a:off x="5857150" y="2047175"/>
            <a:ext cx="2274600" cy="941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MapReduce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5857150" y="903025"/>
            <a:ext cx="2274600" cy="94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Hive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8386525" y="903025"/>
            <a:ext cx="1815300" cy="330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IMPALA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 txBox="1"/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</a:t>
            </a:r>
            <a:r>
              <a:rPr lang="en"/>
              <a:t> OVERVIEW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STACK WITH SPARK</a:t>
            </a:r>
            <a:endParaRPr/>
          </a:p>
        </p:txBody>
      </p:sp>
      <p:sp>
        <p:nvSpPr>
          <p:cNvPr id="458" name="Google Shape;458;p39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 proclaimed in 1914: Art is higher than reality and has no direct relation to reality…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/>
              <a:t>According to Wikipedia anyway. I didn’t hear him say it. </a:t>
            </a:r>
            <a:endParaRPr sz="1800"/>
          </a:p>
        </p:txBody>
      </p:sp>
      <p:sp>
        <p:nvSpPr>
          <p:cNvPr id="459" name="Google Shape;459;p39"/>
          <p:cNvSpPr/>
          <p:nvPr/>
        </p:nvSpPr>
        <p:spPr>
          <a:xfrm>
            <a:off x="5857150" y="4426926"/>
            <a:ext cx="4344600" cy="9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HDFS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5857150" y="3261825"/>
            <a:ext cx="4344600" cy="94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YARN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5857150" y="2047175"/>
            <a:ext cx="2274600" cy="941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MapReduce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5857150" y="903025"/>
            <a:ext cx="2274600" cy="94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Hive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8386525" y="903025"/>
            <a:ext cx="1815300" cy="208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SPARK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"/>
          <p:cNvSpPr/>
          <p:nvPr/>
        </p:nvSpPr>
        <p:spPr>
          <a:xfrm>
            <a:off x="2706800" y="4014717"/>
            <a:ext cx="7585875" cy="1976850"/>
          </a:xfrm>
          <a:custGeom>
            <a:rect b="b" l="l" r="r" t="t"/>
            <a:pathLst>
              <a:path extrusionOk="0" h="79074" w="303435">
                <a:moveTo>
                  <a:pt x="303435" y="0"/>
                </a:moveTo>
                <a:cubicBezTo>
                  <a:pt x="292744" y="11828"/>
                  <a:pt x="281144" y="58458"/>
                  <a:pt x="239291" y="70968"/>
                </a:cubicBezTo>
                <a:cubicBezTo>
                  <a:pt x="197438" y="83479"/>
                  <a:pt x="92199" y="78702"/>
                  <a:pt x="52317" y="75063"/>
                </a:cubicBezTo>
                <a:cubicBezTo>
                  <a:pt x="12435" y="71424"/>
                  <a:pt x="8720" y="53454"/>
                  <a:pt x="0" y="49132"/>
                </a:cubicBezTo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9" name="Google Shape;469;p40"/>
          <p:cNvSpPr/>
          <p:nvPr/>
        </p:nvSpPr>
        <p:spPr>
          <a:xfrm>
            <a:off x="918973" y="2838250"/>
            <a:ext cx="3434700" cy="25020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113" y="2967900"/>
            <a:ext cx="3095099" cy="224394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0"/>
          <p:cNvSpPr/>
          <p:nvPr/>
        </p:nvSpPr>
        <p:spPr>
          <a:xfrm>
            <a:off x="5352175" y="4119275"/>
            <a:ext cx="2802300" cy="13647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0"/>
          <p:cNvSpPr/>
          <p:nvPr/>
        </p:nvSpPr>
        <p:spPr>
          <a:xfrm>
            <a:off x="5523925" y="4276325"/>
            <a:ext cx="2472900" cy="1018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EXECUTOR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40"/>
          <p:cNvSpPr/>
          <p:nvPr/>
        </p:nvSpPr>
        <p:spPr>
          <a:xfrm>
            <a:off x="5663925" y="4693600"/>
            <a:ext cx="955200" cy="489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40"/>
          <p:cNvSpPr/>
          <p:nvPr/>
        </p:nvSpPr>
        <p:spPr>
          <a:xfrm>
            <a:off x="1092125" y="2363950"/>
            <a:ext cx="3004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Resource Manager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40"/>
          <p:cNvSpPr/>
          <p:nvPr/>
        </p:nvSpPr>
        <p:spPr>
          <a:xfrm>
            <a:off x="5965973" y="1888725"/>
            <a:ext cx="2030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Data Nodes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40"/>
          <p:cNvSpPr txBox="1"/>
          <p:nvPr>
            <p:ph type="title"/>
          </p:nvPr>
        </p:nvSpPr>
        <p:spPr>
          <a:xfrm>
            <a:off x="548501" y="616700"/>
            <a:ext cx="64233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</a:t>
            </a: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6885400" y="4693600"/>
            <a:ext cx="955200" cy="489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5359225" y="2516350"/>
            <a:ext cx="2802300" cy="13647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0"/>
          <p:cNvSpPr/>
          <p:nvPr/>
        </p:nvSpPr>
        <p:spPr>
          <a:xfrm>
            <a:off x="5530975" y="2673400"/>
            <a:ext cx="2472900" cy="1018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EXECUTOR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5670975" y="3090675"/>
            <a:ext cx="955200" cy="489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6892450" y="3090675"/>
            <a:ext cx="955200" cy="489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2" name="Google Shape;482;p40"/>
          <p:cNvCxnSpPr>
            <a:stCxn id="469" idx="3"/>
            <a:endCxn id="478" idx="1"/>
          </p:cNvCxnSpPr>
          <p:nvPr/>
        </p:nvCxnSpPr>
        <p:spPr>
          <a:xfrm flipH="1" rot="10800000">
            <a:off x="4353673" y="3198850"/>
            <a:ext cx="1005600" cy="8904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40"/>
          <p:cNvCxnSpPr>
            <a:stCxn id="469" idx="3"/>
            <a:endCxn id="471" idx="1"/>
          </p:cNvCxnSpPr>
          <p:nvPr/>
        </p:nvCxnSpPr>
        <p:spPr>
          <a:xfrm>
            <a:off x="4353673" y="4089250"/>
            <a:ext cx="998400" cy="7125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40"/>
          <p:cNvSpPr/>
          <p:nvPr/>
        </p:nvSpPr>
        <p:spPr>
          <a:xfrm>
            <a:off x="9576175" y="3373350"/>
            <a:ext cx="1308000" cy="7458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0"/>
          <p:cNvSpPr/>
          <p:nvPr/>
        </p:nvSpPr>
        <p:spPr>
          <a:xfrm>
            <a:off x="9167076" y="2448850"/>
            <a:ext cx="24729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Client Program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40"/>
          <p:cNvSpPr/>
          <p:nvPr/>
        </p:nvSpPr>
        <p:spPr>
          <a:xfrm>
            <a:off x="9676375" y="3465300"/>
            <a:ext cx="1087500" cy="556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Spark Driver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7" name="Google Shape;487;p40"/>
          <p:cNvCxnSpPr>
            <a:stCxn id="479" idx="3"/>
            <a:endCxn id="486" idx="1"/>
          </p:cNvCxnSpPr>
          <p:nvPr/>
        </p:nvCxnSpPr>
        <p:spPr>
          <a:xfrm>
            <a:off x="8003875" y="3182800"/>
            <a:ext cx="1672500" cy="561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40"/>
          <p:cNvCxnSpPr>
            <a:stCxn id="472" idx="3"/>
            <a:endCxn id="486" idx="1"/>
          </p:cNvCxnSpPr>
          <p:nvPr/>
        </p:nvCxnSpPr>
        <p:spPr>
          <a:xfrm flipH="1" rot="10800000">
            <a:off x="7996825" y="3743825"/>
            <a:ext cx="1679700" cy="10419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RDD</a:t>
            </a: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8905150" y="2804275"/>
            <a:ext cx="1182900" cy="19449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1"/>
          <p:cNvSpPr/>
          <p:nvPr/>
        </p:nvSpPr>
        <p:spPr>
          <a:xfrm>
            <a:off x="9018898" y="2918000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9018898" y="3375200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1"/>
          <p:cNvSpPr/>
          <p:nvPr/>
        </p:nvSpPr>
        <p:spPr>
          <a:xfrm>
            <a:off x="9018898" y="3832400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/>
          <p:nvPr/>
        </p:nvSpPr>
        <p:spPr>
          <a:xfrm>
            <a:off x="9018898" y="4289600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"/>
          <p:cNvSpPr/>
          <p:nvPr/>
        </p:nvSpPr>
        <p:spPr>
          <a:xfrm>
            <a:off x="2706800" y="4068676"/>
            <a:ext cx="4344600" cy="9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HDFS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41"/>
          <p:cNvSpPr/>
          <p:nvPr/>
        </p:nvSpPr>
        <p:spPr>
          <a:xfrm>
            <a:off x="2706800" y="2531400"/>
            <a:ext cx="4344600" cy="1313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YARN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41"/>
          <p:cNvSpPr/>
          <p:nvPr/>
        </p:nvSpPr>
        <p:spPr>
          <a:xfrm>
            <a:off x="2831900" y="3095725"/>
            <a:ext cx="4094400" cy="5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SPARK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41"/>
          <p:cNvSpPr/>
          <p:nvPr/>
        </p:nvSpPr>
        <p:spPr>
          <a:xfrm>
            <a:off x="2916088" y="2326675"/>
            <a:ext cx="875700" cy="2900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1"/>
          <p:cNvSpPr/>
          <p:nvPr/>
        </p:nvSpPr>
        <p:spPr>
          <a:xfrm>
            <a:off x="3932863" y="2326675"/>
            <a:ext cx="875700" cy="2900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1"/>
          <p:cNvSpPr/>
          <p:nvPr/>
        </p:nvSpPr>
        <p:spPr>
          <a:xfrm>
            <a:off x="4949638" y="2326675"/>
            <a:ext cx="875700" cy="2900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1"/>
          <p:cNvSpPr/>
          <p:nvPr/>
        </p:nvSpPr>
        <p:spPr>
          <a:xfrm>
            <a:off x="5966413" y="2326675"/>
            <a:ext cx="875700" cy="2900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1"/>
          <p:cNvSpPr/>
          <p:nvPr/>
        </p:nvSpPr>
        <p:spPr>
          <a:xfrm>
            <a:off x="7540425" y="3498325"/>
            <a:ext cx="875700" cy="55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1"/>
          <p:cNvSpPr txBox="1"/>
          <p:nvPr/>
        </p:nvSpPr>
        <p:spPr>
          <a:xfrm>
            <a:off x="3046900" y="1964063"/>
            <a:ext cx="614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508" name="Google Shape;508;p41"/>
          <p:cNvSpPr txBox="1"/>
          <p:nvPr/>
        </p:nvSpPr>
        <p:spPr>
          <a:xfrm>
            <a:off x="4063675" y="1964050"/>
            <a:ext cx="614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509" name="Google Shape;509;p41"/>
          <p:cNvSpPr txBox="1"/>
          <p:nvPr/>
        </p:nvSpPr>
        <p:spPr>
          <a:xfrm>
            <a:off x="5080450" y="1964050"/>
            <a:ext cx="614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510" name="Google Shape;510;p41"/>
          <p:cNvSpPr txBox="1"/>
          <p:nvPr/>
        </p:nvSpPr>
        <p:spPr>
          <a:xfrm>
            <a:off x="6097225" y="1964050"/>
            <a:ext cx="614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02" name="Google Shape;302;p24"/>
          <p:cNvSpPr txBox="1"/>
          <p:nvPr>
            <p:ph idx="2" type="body"/>
          </p:nvPr>
        </p:nvSpPr>
        <p:spPr>
          <a:xfrm>
            <a:off x="548500" y="1449048"/>
            <a:ext cx="11091900" cy="4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"/>
              <a:t>WHAT PROBLEM ARE WE SOLVING?</a:t>
            </a:r>
            <a:endParaRPr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/>
              <a:t>HOW IS IT SOLVED OUTSIDE OF R?</a:t>
            </a:r>
            <a:endParaRPr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/>
              <a:t>COMPONENTS OVERVIEW</a:t>
            </a:r>
            <a:endParaRPr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/>
              <a:t>HOW DOES THIS WORK WITH R?</a:t>
            </a:r>
            <a:endParaRPr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/>
              <a:t>USEFUL THINGS TO KNOW</a:t>
            </a:r>
            <a:endParaRPr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/>
              <a:t>GETTING STARTED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/>
          <p:nvPr/>
        </p:nvSpPr>
        <p:spPr>
          <a:xfrm>
            <a:off x="8499668" y="2547475"/>
            <a:ext cx="1439100" cy="1944900"/>
          </a:xfrm>
          <a:prstGeom prst="roundRect">
            <a:avLst>
              <a:gd fmla="val 672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10500304" y="2592968"/>
            <a:ext cx="1439100" cy="998700"/>
          </a:xfrm>
          <a:prstGeom prst="roundRect">
            <a:avLst>
              <a:gd fmla="val 672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2"/>
          <p:cNvSpPr/>
          <p:nvPr/>
        </p:nvSpPr>
        <p:spPr>
          <a:xfrm>
            <a:off x="6446750" y="1533023"/>
            <a:ext cx="1439100" cy="1828800"/>
          </a:xfrm>
          <a:prstGeom prst="roundRect">
            <a:avLst>
              <a:gd fmla="val 672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4128450" y="3949900"/>
            <a:ext cx="3769800" cy="2286000"/>
          </a:xfrm>
          <a:prstGeom prst="roundRect">
            <a:avLst>
              <a:gd fmla="val 672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432175" y="1387525"/>
            <a:ext cx="5152500" cy="2445300"/>
          </a:xfrm>
          <a:prstGeom prst="roundRect">
            <a:avLst>
              <a:gd fmla="val 672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8619200" y="2804625"/>
            <a:ext cx="1182900" cy="14853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2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RDD</a:t>
            </a:r>
            <a:endParaRPr/>
          </a:p>
        </p:txBody>
      </p:sp>
      <p:sp>
        <p:nvSpPr>
          <p:cNvPr id="522" name="Google Shape;522;p42"/>
          <p:cNvSpPr/>
          <p:nvPr/>
        </p:nvSpPr>
        <p:spPr>
          <a:xfrm>
            <a:off x="548500" y="1703700"/>
            <a:ext cx="1182900" cy="19449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2"/>
          <p:cNvSpPr/>
          <p:nvPr/>
        </p:nvSpPr>
        <p:spPr>
          <a:xfrm>
            <a:off x="662248" y="1817425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2"/>
          <p:cNvSpPr/>
          <p:nvPr/>
        </p:nvSpPr>
        <p:spPr>
          <a:xfrm>
            <a:off x="662248" y="2274625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2"/>
          <p:cNvSpPr/>
          <p:nvPr/>
        </p:nvSpPr>
        <p:spPr>
          <a:xfrm>
            <a:off x="662248" y="2731825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662248" y="3189025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2"/>
          <p:cNvSpPr/>
          <p:nvPr/>
        </p:nvSpPr>
        <p:spPr>
          <a:xfrm>
            <a:off x="2418225" y="1703700"/>
            <a:ext cx="1182900" cy="19449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2"/>
          <p:cNvSpPr/>
          <p:nvPr/>
        </p:nvSpPr>
        <p:spPr>
          <a:xfrm>
            <a:off x="2531973" y="18174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2"/>
          <p:cNvSpPr/>
          <p:nvPr/>
        </p:nvSpPr>
        <p:spPr>
          <a:xfrm>
            <a:off x="2531973" y="22746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2"/>
          <p:cNvSpPr/>
          <p:nvPr/>
        </p:nvSpPr>
        <p:spPr>
          <a:xfrm>
            <a:off x="2531973" y="27318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2531973" y="31890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42"/>
          <p:cNvCxnSpPr>
            <a:stCxn id="523" idx="3"/>
            <a:endCxn id="528" idx="1"/>
          </p:cNvCxnSpPr>
          <p:nvPr/>
        </p:nvCxnSpPr>
        <p:spPr>
          <a:xfrm>
            <a:off x="1617448" y="1987975"/>
            <a:ext cx="914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42"/>
          <p:cNvCxnSpPr>
            <a:stCxn id="524" idx="3"/>
            <a:endCxn id="529" idx="1"/>
          </p:cNvCxnSpPr>
          <p:nvPr/>
        </p:nvCxnSpPr>
        <p:spPr>
          <a:xfrm>
            <a:off x="1617448" y="2445175"/>
            <a:ext cx="914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42"/>
          <p:cNvCxnSpPr>
            <a:stCxn id="525" idx="3"/>
            <a:endCxn id="530" idx="1"/>
          </p:cNvCxnSpPr>
          <p:nvPr/>
        </p:nvCxnSpPr>
        <p:spPr>
          <a:xfrm>
            <a:off x="1617448" y="2902375"/>
            <a:ext cx="914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42"/>
          <p:cNvCxnSpPr>
            <a:stCxn id="526" idx="3"/>
            <a:endCxn id="531" idx="1"/>
          </p:cNvCxnSpPr>
          <p:nvPr/>
        </p:nvCxnSpPr>
        <p:spPr>
          <a:xfrm>
            <a:off x="1617448" y="3359575"/>
            <a:ext cx="914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42"/>
          <p:cNvSpPr/>
          <p:nvPr/>
        </p:nvSpPr>
        <p:spPr>
          <a:xfrm>
            <a:off x="4288000" y="1703700"/>
            <a:ext cx="1182900" cy="19449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2"/>
          <p:cNvSpPr/>
          <p:nvPr/>
        </p:nvSpPr>
        <p:spPr>
          <a:xfrm>
            <a:off x="4401748" y="18174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2"/>
          <p:cNvSpPr/>
          <p:nvPr/>
        </p:nvSpPr>
        <p:spPr>
          <a:xfrm>
            <a:off x="4401748" y="22746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2"/>
          <p:cNvSpPr/>
          <p:nvPr/>
        </p:nvSpPr>
        <p:spPr>
          <a:xfrm>
            <a:off x="4401748" y="27318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2"/>
          <p:cNvSpPr/>
          <p:nvPr/>
        </p:nvSpPr>
        <p:spPr>
          <a:xfrm>
            <a:off x="4401748" y="3189025"/>
            <a:ext cx="955200" cy="34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1" name="Google Shape;541;p42"/>
          <p:cNvCxnSpPr>
            <a:stCxn id="528" idx="3"/>
            <a:endCxn id="537" idx="1"/>
          </p:cNvCxnSpPr>
          <p:nvPr/>
        </p:nvCxnSpPr>
        <p:spPr>
          <a:xfrm>
            <a:off x="3487173" y="1987975"/>
            <a:ext cx="91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42"/>
          <p:cNvCxnSpPr>
            <a:stCxn id="529" idx="3"/>
            <a:endCxn id="538" idx="1"/>
          </p:cNvCxnSpPr>
          <p:nvPr/>
        </p:nvCxnSpPr>
        <p:spPr>
          <a:xfrm>
            <a:off x="3487173" y="2445175"/>
            <a:ext cx="91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42"/>
          <p:cNvCxnSpPr>
            <a:stCxn id="530" idx="3"/>
            <a:endCxn id="539" idx="1"/>
          </p:cNvCxnSpPr>
          <p:nvPr/>
        </p:nvCxnSpPr>
        <p:spPr>
          <a:xfrm>
            <a:off x="3487173" y="2902375"/>
            <a:ext cx="91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4" name="Google Shape;544;p42"/>
          <p:cNvSpPr txBox="1"/>
          <p:nvPr/>
        </p:nvSpPr>
        <p:spPr>
          <a:xfrm>
            <a:off x="1810963" y="1426113"/>
            <a:ext cx="664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6549025" y="1703700"/>
            <a:ext cx="1182900" cy="14853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2"/>
          <p:cNvSpPr/>
          <p:nvPr/>
        </p:nvSpPr>
        <p:spPr>
          <a:xfrm>
            <a:off x="6662773" y="18174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2"/>
          <p:cNvSpPr/>
          <p:nvPr/>
        </p:nvSpPr>
        <p:spPr>
          <a:xfrm>
            <a:off x="6662773" y="22746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2"/>
          <p:cNvSpPr/>
          <p:nvPr/>
        </p:nvSpPr>
        <p:spPr>
          <a:xfrm>
            <a:off x="6662773" y="27318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42"/>
          <p:cNvCxnSpPr>
            <a:stCxn id="537" idx="3"/>
            <a:endCxn id="546" idx="1"/>
          </p:cNvCxnSpPr>
          <p:nvPr/>
        </p:nvCxnSpPr>
        <p:spPr>
          <a:xfrm>
            <a:off x="5356948" y="1987975"/>
            <a:ext cx="130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42"/>
          <p:cNvCxnSpPr>
            <a:stCxn id="537" idx="3"/>
            <a:endCxn id="547" idx="1"/>
          </p:cNvCxnSpPr>
          <p:nvPr/>
        </p:nvCxnSpPr>
        <p:spPr>
          <a:xfrm>
            <a:off x="5356948" y="1987975"/>
            <a:ext cx="13059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42"/>
          <p:cNvCxnSpPr>
            <a:stCxn id="537" idx="3"/>
            <a:endCxn id="548" idx="1"/>
          </p:cNvCxnSpPr>
          <p:nvPr/>
        </p:nvCxnSpPr>
        <p:spPr>
          <a:xfrm>
            <a:off x="5356948" y="1987975"/>
            <a:ext cx="13059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42"/>
          <p:cNvCxnSpPr>
            <a:stCxn id="538" idx="3"/>
            <a:endCxn id="546" idx="1"/>
          </p:cNvCxnSpPr>
          <p:nvPr/>
        </p:nvCxnSpPr>
        <p:spPr>
          <a:xfrm flipH="1" rot="10800000">
            <a:off x="5356948" y="1987975"/>
            <a:ext cx="13059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42"/>
          <p:cNvCxnSpPr>
            <a:stCxn id="538" idx="3"/>
            <a:endCxn id="547" idx="1"/>
          </p:cNvCxnSpPr>
          <p:nvPr/>
        </p:nvCxnSpPr>
        <p:spPr>
          <a:xfrm>
            <a:off x="5356948" y="2445175"/>
            <a:ext cx="130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42"/>
          <p:cNvCxnSpPr>
            <a:stCxn id="538" idx="3"/>
            <a:endCxn id="548" idx="1"/>
          </p:cNvCxnSpPr>
          <p:nvPr/>
        </p:nvCxnSpPr>
        <p:spPr>
          <a:xfrm>
            <a:off x="5356948" y="2445175"/>
            <a:ext cx="13059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42"/>
          <p:cNvCxnSpPr>
            <a:stCxn id="539" idx="3"/>
            <a:endCxn id="546" idx="1"/>
          </p:cNvCxnSpPr>
          <p:nvPr/>
        </p:nvCxnSpPr>
        <p:spPr>
          <a:xfrm flipH="1" rot="10800000">
            <a:off x="5356948" y="1987975"/>
            <a:ext cx="13059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42"/>
          <p:cNvCxnSpPr>
            <a:stCxn id="539" idx="3"/>
            <a:endCxn id="547" idx="1"/>
          </p:cNvCxnSpPr>
          <p:nvPr/>
        </p:nvCxnSpPr>
        <p:spPr>
          <a:xfrm flipH="1" rot="10800000">
            <a:off x="5356948" y="2445175"/>
            <a:ext cx="13059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42"/>
          <p:cNvCxnSpPr>
            <a:stCxn id="539" idx="3"/>
            <a:endCxn id="548" idx="1"/>
          </p:cNvCxnSpPr>
          <p:nvPr/>
        </p:nvCxnSpPr>
        <p:spPr>
          <a:xfrm>
            <a:off x="5356948" y="2902375"/>
            <a:ext cx="130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42"/>
          <p:cNvSpPr txBox="1"/>
          <p:nvPr/>
        </p:nvSpPr>
        <p:spPr>
          <a:xfrm>
            <a:off x="3669325" y="1426113"/>
            <a:ext cx="664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42"/>
          <p:cNvSpPr txBox="1"/>
          <p:nvPr/>
        </p:nvSpPr>
        <p:spPr>
          <a:xfrm>
            <a:off x="5587831" y="1410188"/>
            <a:ext cx="914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GroupBy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42"/>
          <p:cNvSpPr/>
          <p:nvPr/>
        </p:nvSpPr>
        <p:spPr>
          <a:xfrm>
            <a:off x="4288000" y="4176200"/>
            <a:ext cx="1182900" cy="19449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4401748" y="4289925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4401748" y="4747125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4401748" y="5204325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/>
          <p:nvPr/>
        </p:nvSpPr>
        <p:spPr>
          <a:xfrm>
            <a:off x="4401748" y="5661525"/>
            <a:ext cx="955200" cy="341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2"/>
          <p:cNvSpPr/>
          <p:nvPr/>
        </p:nvSpPr>
        <p:spPr>
          <a:xfrm>
            <a:off x="6453600" y="4176200"/>
            <a:ext cx="1182900" cy="19449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2"/>
          <p:cNvSpPr/>
          <p:nvPr/>
        </p:nvSpPr>
        <p:spPr>
          <a:xfrm>
            <a:off x="6567348" y="42899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2"/>
          <p:cNvSpPr/>
          <p:nvPr/>
        </p:nvSpPr>
        <p:spPr>
          <a:xfrm>
            <a:off x="6567348" y="47471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2"/>
          <p:cNvSpPr/>
          <p:nvPr/>
        </p:nvSpPr>
        <p:spPr>
          <a:xfrm>
            <a:off x="6567348" y="52043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2"/>
          <p:cNvSpPr/>
          <p:nvPr/>
        </p:nvSpPr>
        <p:spPr>
          <a:xfrm>
            <a:off x="6567348" y="566152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0" name="Google Shape;570;p42"/>
          <p:cNvCxnSpPr>
            <a:stCxn id="561" idx="3"/>
            <a:endCxn id="566" idx="1"/>
          </p:cNvCxnSpPr>
          <p:nvPr/>
        </p:nvCxnSpPr>
        <p:spPr>
          <a:xfrm>
            <a:off x="5356948" y="4460475"/>
            <a:ext cx="121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42"/>
          <p:cNvCxnSpPr>
            <a:stCxn id="562" idx="3"/>
            <a:endCxn id="567" idx="1"/>
          </p:cNvCxnSpPr>
          <p:nvPr/>
        </p:nvCxnSpPr>
        <p:spPr>
          <a:xfrm>
            <a:off x="5356948" y="4917675"/>
            <a:ext cx="121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42"/>
          <p:cNvCxnSpPr>
            <a:stCxn id="563" idx="3"/>
            <a:endCxn id="568" idx="1"/>
          </p:cNvCxnSpPr>
          <p:nvPr/>
        </p:nvCxnSpPr>
        <p:spPr>
          <a:xfrm>
            <a:off x="5356948" y="5374875"/>
            <a:ext cx="121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42"/>
          <p:cNvCxnSpPr>
            <a:stCxn id="564" idx="3"/>
            <a:endCxn id="569" idx="1"/>
          </p:cNvCxnSpPr>
          <p:nvPr/>
        </p:nvCxnSpPr>
        <p:spPr>
          <a:xfrm>
            <a:off x="5356948" y="5832075"/>
            <a:ext cx="121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42"/>
          <p:cNvCxnSpPr>
            <a:stCxn id="566" idx="3"/>
            <a:endCxn id="575" idx="1"/>
          </p:cNvCxnSpPr>
          <p:nvPr/>
        </p:nvCxnSpPr>
        <p:spPr>
          <a:xfrm flipH="1" rot="10800000">
            <a:off x="7522548" y="3088875"/>
            <a:ext cx="1210500" cy="137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42"/>
          <p:cNvCxnSpPr>
            <a:stCxn id="567" idx="3"/>
            <a:endCxn id="575" idx="1"/>
          </p:cNvCxnSpPr>
          <p:nvPr/>
        </p:nvCxnSpPr>
        <p:spPr>
          <a:xfrm flipH="1" rot="10800000">
            <a:off x="7522548" y="3088875"/>
            <a:ext cx="1210500" cy="182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42"/>
          <p:cNvCxnSpPr>
            <a:stCxn id="568" idx="3"/>
            <a:endCxn id="575" idx="1"/>
          </p:cNvCxnSpPr>
          <p:nvPr/>
        </p:nvCxnSpPr>
        <p:spPr>
          <a:xfrm flipH="1" rot="10800000">
            <a:off x="7522548" y="3088875"/>
            <a:ext cx="1210500" cy="228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42"/>
          <p:cNvSpPr txBox="1"/>
          <p:nvPr/>
        </p:nvSpPr>
        <p:spPr>
          <a:xfrm>
            <a:off x="5630138" y="3898613"/>
            <a:ext cx="664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42"/>
          <p:cNvSpPr/>
          <p:nvPr/>
        </p:nvSpPr>
        <p:spPr>
          <a:xfrm>
            <a:off x="8732948" y="2918350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2"/>
          <p:cNvSpPr/>
          <p:nvPr/>
        </p:nvSpPr>
        <p:spPr>
          <a:xfrm>
            <a:off x="8732948" y="3375550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2"/>
          <p:cNvSpPr/>
          <p:nvPr/>
        </p:nvSpPr>
        <p:spPr>
          <a:xfrm>
            <a:off x="8732948" y="3832750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42"/>
          <p:cNvCxnSpPr>
            <a:stCxn id="569" idx="3"/>
            <a:endCxn id="575" idx="1"/>
          </p:cNvCxnSpPr>
          <p:nvPr/>
        </p:nvCxnSpPr>
        <p:spPr>
          <a:xfrm flipH="1" rot="10800000">
            <a:off x="7522548" y="3088875"/>
            <a:ext cx="1210500" cy="274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42"/>
          <p:cNvCxnSpPr>
            <a:stCxn id="566" idx="3"/>
            <a:endCxn id="579" idx="1"/>
          </p:cNvCxnSpPr>
          <p:nvPr/>
        </p:nvCxnSpPr>
        <p:spPr>
          <a:xfrm flipH="1" rot="10800000">
            <a:off x="7522548" y="3546075"/>
            <a:ext cx="1210500" cy="9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42"/>
          <p:cNvCxnSpPr>
            <a:stCxn id="567" idx="3"/>
            <a:endCxn id="579" idx="1"/>
          </p:cNvCxnSpPr>
          <p:nvPr/>
        </p:nvCxnSpPr>
        <p:spPr>
          <a:xfrm flipH="1" rot="10800000">
            <a:off x="7522548" y="3546075"/>
            <a:ext cx="1210500" cy="137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42"/>
          <p:cNvCxnSpPr>
            <a:stCxn id="568" idx="3"/>
            <a:endCxn id="579" idx="1"/>
          </p:cNvCxnSpPr>
          <p:nvPr/>
        </p:nvCxnSpPr>
        <p:spPr>
          <a:xfrm flipH="1" rot="10800000">
            <a:off x="7522548" y="3546075"/>
            <a:ext cx="1210500" cy="182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5" name="Google Shape;585;p42"/>
          <p:cNvCxnSpPr>
            <a:stCxn id="569" idx="3"/>
            <a:endCxn id="579" idx="1"/>
          </p:cNvCxnSpPr>
          <p:nvPr/>
        </p:nvCxnSpPr>
        <p:spPr>
          <a:xfrm flipH="1" rot="10800000">
            <a:off x="7522548" y="3546075"/>
            <a:ext cx="1210500" cy="228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" name="Google Shape;586;p42"/>
          <p:cNvCxnSpPr>
            <a:stCxn id="568" idx="3"/>
            <a:endCxn id="580" idx="1"/>
          </p:cNvCxnSpPr>
          <p:nvPr/>
        </p:nvCxnSpPr>
        <p:spPr>
          <a:xfrm flipH="1" rot="10800000">
            <a:off x="7522548" y="4003275"/>
            <a:ext cx="1210500" cy="137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42"/>
          <p:cNvCxnSpPr>
            <a:stCxn id="569" idx="3"/>
            <a:endCxn id="580" idx="1"/>
          </p:cNvCxnSpPr>
          <p:nvPr/>
        </p:nvCxnSpPr>
        <p:spPr>
          <a:xfrm flipH="1" rot="10800000">
            <a:off x="7522548" y="4003275"/>
            <a:ext cx="1210500" cy="182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42"/>
          <p:cNvCxnSpPr>
            <a:stCxn id="567" idx="3"/>
            <a:endCxn id="580" idx="1"/>
          </p:cNvCxnSpPr>
          <p:nvPr/>
        </p:nvCxnSpPr>
        <p:spPr>
          <a:xfrm flipH="1" rot="10800000">
            <a:off x="7522548" y="4003275"/>
            <a:ext cx="1210500" cy="9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42"/>
          <p:cNvCxnSpPr>
            <a:stCxn id="566" idx="3"/>
            <a:endCxn id="580" idx="1"/>
          </p:cNvCxnSpPr>
          <p:nvPr/>
        </p:nvCxnSpPr>
        <p:spPr>
          <a:xfrm flipH="1" rot="10800000">
            <a:off x="7522548" y="4003275"/>
            <a:ext cx="1210500" cy="45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42"/>
          <p:cNvCxnSpPr>
            <a:stCxn id="546" idx="3"/>
            <a:endCxn id="575" idx="1"/>
          </p:cNvCxnSpPr>
          <p:nvPr/>
        </p:nvCxnSpPr>
        <p:spPr>
          <a:xfrm>
            <a:off x="7617973" y="1987975"/>
            <a:ext cx="1115100" cy="110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42"/>
          <p:cNvCxnSpPr>
            <a:stCxn id="547" idx="3"/>
            <a:endCxn id="579" idx="1"/>
          </p:cNvCxnSpPr>
          <p:nvPr/>
        </p:nvCxnSpPr>
        <p:spPr>
          <a:xfrm>
            <a:off x="7617973" y="2445175"/>
            <a:ext cx="1115100" cy="110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42"/>
          <p:cNvCxnSpPr>
            <a:stCxn id="548" idx="3"/>
            <a:endCxn id="580" idx="1"/>
          </p:cNvCxnSpPr>
          <p:nvPr/>
        </p:nvCxnSpPr>
        <p:spPr>
          <a:xfrm>
            <a:off x="7617973" y="2902375"/>
            <a:ext cx="1115100" cy="110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42"/>
          <p:cNvSpPr txBox="1"/>
          <p:nvPr/>
        </p:nvSpPr>
        <p:spPr>
          <a:xfrm>
            <a:off x="7974163" y="2046013"/>
            <a:ext cx="664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Join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42"/>
          <p:cNvSpPr txBox="1"/>
          <p:nvPr/>
        </p:nvSpPr>
        <p:spPr>
          <a:xfrm>
            <a:off x="9875788" y="2367913"/>
            <a:ext cx="664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Take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42"/>
          <p:cNvSpPr/>
          <p:nvPr/>
        </p:nvSpPr>
        <p:spPr>
          <a:xfrm>
            <a:off x="10613900" y="2802850"/>
            <a:ext cx="1182900" cy="5721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2"/>
          <p:cNvSpPr/>
          <p:nvPr/>
        </p:nvSpPr>
        <p:spPr>
          <a:xfrm>
            <a:off x="10727648" y="2916575"/>
            <a:ext cx="955200" cy="3411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7" name="Google Shape;597;p42"/>
          <p:cNvCxnSpPr>
            <a:stCxn id="579" idx="3"/>
            <a:endCxn id="596" idx="1"/>
          </p:cNvCxnSpPr>
          <p:nvPr/>
        </p:nvCxnSpPr>
        <p:spPr>
          <a:xfrm flipH="1" rot="10800000">
            <a:off x="9688148" y="3087100"/>
            <a:ext cx="1039500" cy="45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DATAFRAME</a:t>
            </a:r>
            <a:endParaRPr/>
          </a:p>
        </p:txBody>
      </p:sp>
      <p:sp>
        <p:nvSpPr>
          <p:cNvPr id="603" name="Google Shape;603;p43"/>
          <p:cNvSpPr/>
          <p:nvPr/>
        </p:nvSpPr>
        <p:spPr>
          <a:xfrm>
            <a:off x="2579813" y="1638850"/>
            <a:ext cx="2661600" cy="41166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3"/>
          <p:cNvSpPr/>
          <p:nvPr/>
        </p:nvSpPr>
        <p:spPr>
          <a:xfrm>
            <a:off x="2835766" y="1879568"/>
            <a:ext cx="2149500" cy="722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3"/>
          <p:cNvSpPr/>
          <p:nvPr/>
        </p:nvSpPr>
        <p:spPr>
          <a:xfrm>
            <a:off x="2835766" y="2847307"/>
            <a:ext cx="2149500" cy="722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3"/>
          <p:cNvSpPr/>
          <p:nvPr/>
        </p:nvSpPr>
        <p:spPr>
          <a:xfrm>
            <a:off x="2835766" y="3815047"/>
            <a:ext cx="2149500" cy="722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3"/>
          <p:cNvSpPr/>
          <p:nvPr/>
        </p:nvSpPr>
        <p:spPr>
          <a:xfrm>
            <a:off x="2835766" y="4782787"/>
            <a:ext cx="2149500" cy="722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3"/>
          <p:cNvSpPr/>
          <p:nvPr/>
        </p:nvSpPr>
        <p:spPr>
          <a:xfrm>
            <a:off x="6947538" y="1638850"/>
            <a:ext cx="2661600" cy="41166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43"/>
          <p:cNvGrpSpPr/>
          <p:nvPr/>
        </p:nvGrpSpPr>
        <p:grpSpPr>
          <a:xfrm>
            <a:off x="7193764" y="1879568"/>
            <a:ext cx="2159228" cy="722100"/>
            <a:chOff x="6799926" y="1895768"/>
            <a:chExt cx="2159228" cy="722100"/>
          </a:xfrm>
        </p:grpSpPr>
        <p:sp>
          <p:nvSpPr>
            <p:cNvPr id="610" name="Google Shape;610;p43"/>
            <p:cNvSpPr/>
            <p:nvPr/>
          </p:nvSpPr>
          <p:spPr>
            <a:xfrm>
              <a:off x="6809654" y="1895768"/>
              <a:ext cx="2149500" cy="7221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1" name="Google Shape;611;p43"/>
            <p:cNvCxnSpPr>
              <a:stCxn id="610" idx="1"/>
              <a:endCxn id="610" idx="3"/>
            </p:cNvCxnSpPr>
            <p:nvPr/>
          </p:nvCxnSpPr>
          <p:spPr>
            <a:xfrm>
              <a:off x="6809654" y="2256818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43"/>
            <p:cNvCxnSpPr/>
            <p:nvPr/>
          </p:nvCxnSpPr>
          <p:spPr>
            <a:xfrm>
              <a:off x="6809654" y="2071992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43"/>
            <p:cNvCxnSpPr/>
            <p:nvPr/>
          </p:nvCxnSpPr>
          <p:spPr>
            <a:xfrm>
              <a:off x="6799926" y="2436780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43"/>
            <p:cNvCxnSpPr>
              <a:stCxn id="610" idx="0"/>
              <a:endCxn id="610" idx="2"/>
            </p:cNvCxnSpPr>
            <p:nvPr/>
          </p:nvCxnSpPr>
          <p:spPr>
            <a:xfrm>
              <a:off x="7884404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43"/>
            <p:cNvCxnSpPr/>
            <p:nvPr/>
          </p:nvCxnSpPr>
          <p:spPr>
            <a:xfrm>
              <a:off x="7351004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43"/>
            <p:cNvCxnSpPr/>
            <p:nvPr/>
          </p:nvCxnSpPr>
          <p:spPr>
            <a:xfrm>
              <a:off x="8450229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7" name="Google Shape;617;p43"/>
          <p:cNvGrpSpPr/>
          <p:nvPr/>
        </p:nvGrpSpPr>
        <p:grpSpPr>
          <a:xfrm>
            <a:off x="7198726" y="2847293"/>
            <a:ext cx="2159228" cy="722100"/>
            <a:chOff x="6799926" y="1895768"/>
            <a:chExt cx="2159228" cy="722100"/>
          </a:xfrm>
        </p:grpSpPr>
        <p:sp>
          <p:nvSpPr>
            <p:cNvPr id="618" name="Google Shape;618;p43"/>
            <p:cNvSpPr/>
            <p:nvPr/>
          </p:nvSpPr>
          <p:spPr>
            <a:xfrm>
              <a:off x="6809654" y="1895768"/>
              <a:ext cx="2149500" cy="7221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9" name="Google Shape;619;p43"/>
            <p:cNvCxnSpPr>
              <a:stCxn id="618" idx="1"/>
              <a:endCxn id="618" idx="3"/>
            </p:cNvCxnSpPr>
            <p:nvPr/>
          </p:nvCxnSpPr>
          <p:spPr>
            <a:xfrm>
              <a:off x="6809654" y="2256818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43"/>
            <p:cNvCxnSpPr/>
            <p:nvPr/>
          </p:nvCxnSpPr>
          <p:spPr>
            <a:xfrm>
              <a:off x="6809654" y="2071992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43"/>
            <p:cNvCxnSpPr/>
            <p:nvPr/>
          </p:nvCxnSpPr>
          <p:spPr>
            <a:xfrm>
              <a:off x="6799926" y="2436780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43"/>
            <p:cNvCxnSpPr>
              <a:stCxn id="618" idx="0"/>
              <a:endCxn id="618" idx="2"/>
            </p:cNvCxnSpPr>
            <p:nvPr/>
          </p:nvCxnSpPr>
          <p:spPr>
            <a:xfrm>
              <a:off x="7884404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43"/>
            <p:cNvCxnSpPr/>
            <p:nvPr/>
          </p:nvCxnSpPr>
          <p:spPr>
            <a:xfrm>
              <a:off x="7351004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43"/>
            <p:cNvCxnSpPr/>
            <p:nvPr/>
          </p:nvCxnSpPr>
          <p:spPr>
            <a:xfrm>
              <a:off x="8450229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25" name="Google Shape;625;p43"/>
          <p:cNvGrpSpPr/>
          <p:nvPr/>
        </p:nvGrpSpPr>
        <p:grpSpPr>
          <a:xfrm>
            <a:off x="7193764" y="3815018"/>
            <a:ext cx="2159228" cy="722100"/>
            <a:chOff x="6799926" y="1895768"/>
            <a:chExt cx="2159228" cy="722100"/>
          </a:xfrm>
        </p:grpSpPr>
        <p:sp>
          <p:nvSpPr>
            <p:cNvPr id="626" name="Google Shape;626;p43"/>
            <p:cNvSpPr/>
            <p:nvPr/>
          </p:nvSpPr>
          <p:spPr>
            <a:xfrm>
              <a:off x="6809654" y="1895768"/>
              <a:ext cx="2149500" cy="7221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7" name="Google Shape;627;p43"/>
            <p:cNvCxnSpPr>
              <a:stCxn id="626" idx="1"/>
              <a:endCxn id="626" idx="3"/>
            </p:cNvCxnSpPr>
            <p:nvPr/>
          </p:nvCxnSpPr>
          <p:spPr>
            <a:xfrm>
              <a:off x="6809654" y="2256818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43"/>
            <p:cNvCxnSpPr/>
            <p:nvPr/>
          </p:nvCxnSpPr>
          <p:spPr>
            <a:xfrm>
              <a:off x="6809654" y="2071992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43"/>
            <p:cNvCxnSpPr/>
            <p:nvPr/>
          </p:nvCxnSpPr>
          <p:spPr>
            <a:xfrm>
              <a:off x="6799926" y="2436780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43"/>
            <p:cNvCxnSpPr>
              <a:stCxn id="626" idx="0"/>
              <a:endCxn id="626" idx="2"/>
            </p:cNvCxnSpPr>
            <p:nvPr/>
          </p:nvCxnSpPr>
          <p:spPr>
            <a:xfrm>
              <a:off x="7884404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43"/>
            <p:cNvCxnSpPr/>
            <p:nvPr/>
          </p:nvCxnSpPr>
          <p:spPr>
            <a:xfrm>
              <a:off x="7351004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43"/>
            <p:cNvCxnSpPr/>
            <p:nvPr/>
          </p:nvCxnSpPr>
          <p:spPr>
            <a:xfrm>
              <a:off x="8450229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33" name="Google Shape;633;p43"/>
          <p:cNvGrpSpPr/>
          <p:nvPr/>
        </p:nvGrpSpPr>
        <p:grpSpPr>
          <a:xfrm>
            <a:off x="7198739" y="4782743"/>
            <a:ext cx="2159228" cy="722100"/>
            <a:chOff x="6799926" y="1895768"/>
            <a:chExt cx="2159228" cy="722100"/>
          </a:xfrm>
        </p:grpSpPr>
        <p:sp>
          <p:nvSpPr>
            <p:cNvPr id="634" name="Google Shape;634;p43"/>
            <p:cNvSpPr/>
            <p:nvPr/>
          </p:nvSpPr>
          <p:spPr>
            <a:xfrm>
              <a:off x="6809654" y="1895768"/>
              <a:ext cx="2149500" cy="7221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5" name="Google Shape;635;p43"/>
            <p:cNvCxnSpPr>
              <a:stCxn id="634" idx="1"/>
              <a:endCxn id="634" idx="3"/>
            </p:cNvCxnSpPr>
            <p:nvPr/>
          </p:nvCxnSpPr>
          <p:spPr>
            <a:xfrm>
              <a:off x="6809654" y="2256818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43"/>
            <p:cNvCxnSpPr/>
            <p:nvPr/>
          </p:nvCxnSpPr>
          <p:spPr>
            <a:xfrm>
              <a:off x="6809654" y="2071992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43"/>
            <p:cNvCxnSpPr/>
            <p:nvPr/>
          </p:nvCxnSpPr>
          <p:spPr>
            <a:xfrm>
              <a:off x="6799926" y="2436780"/>
              <a:ext cx="2149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43"/>
            <p:cNvCxnSpPr>
              <a:stCxn id="634" idx="0"/>
              <a:endCxn id="634" idx="2"/>
            </p:cNvCxnSpPr>
            <p:nvPr/>
          </p:nvCxnSpPr>
          <p:spPr>
            <a:xfrm>
              <a:off x="7884404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43"/>
            <p:cNvCxnSpPr/>
            <p:nvPr/>
          </p:nvCxnSpPr>
          <p:spPr>
            <a:xfrm>
              <a:off x="7351004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43"/>
            <p:cNvCxnSpPr/>
            <p:nvPr/>
          </p:nvCxnSpPr>
          <p:spPr>
            <a:xfrm>
              <a:off x="8450229" y="1895768"/>
              <a:ext cx="0" cy="72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4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LIBRARIES</a:t>
            </a:r>
            <a:endParaRPr/>
          </a:p>
        </p:txBody>
      </p:sp>
      <p:sp>
        <p:nvSpPr>
          <p:cNvPr id="646" name="Google Shape;646;p44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Apart from libraries, there are many books on Spark. Look for stuff by </a:t>
            </a:r>
            <a:r>
              <a:rPr lang="en" sz="1800"/>
              <a:t>Holden Karau.</a:t>
            </a:r>
            <a:endParaRPr sz="1800"/>
          </a:p>
        </p:txBody>
      </p:sp>
      <p:sp>
        <p:nvSpPr>
          <p:cNvPr id="647" name="Google Shape;647;p44"/>
          <p:cNvSpPr/>
          <p:nvPr/>
        </p:nvSpPr>
        <p:spPr>
          <a:xfrm>
            <a:off x="4333125" y="4507975"/>
            <a:ext cx="6967200" cy="9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HDFS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44"/>
          <p:cNvSpPr/>
          <p:nvPr/>
        </p:nvSpPr>
        <p:spPr>
          <a:xfrm>
            <a:off x="4333125" y="3342875"/>
            <a:ext cx="6967200" cy="94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YARN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44"/>
          <p:cNvSpPr/>
          <p:nvPr/>
        </p:nvSpPr>
        <p:spPr>
          <a:xfrm>
            <a:off x="4333125" y="913675"/>
            <a:ext cx="1098000" cy="94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SQL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44"/>
          <p:cNvSpPr/>
          <p:nvPr/>
        </p:nvSpPr>
        <p:spPr>
          <a:xfrm>
            <a:off x="4333245" y="2128275"/>
            <a:ext cx="6967200" cy="94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SPARK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44"/>
          <p:cNvSpPr/>
          <p:nvPr/>
        </p:nvSpPr>
        <p:spPr>
          <a:xfrm>
            <a:off x="5738825" y="913675"/>
            <a:ext cx="1805100" cy="94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Streaming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44"/>
          <p:cNvSpPr/>
          <p:nvPr/>
        </p:nvSpPr>
        <p:spPr>
          <a:xfrm>
            <a:off x="7851625" y="913675"/>
            <a:ext cx="1195200" cy="94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MLlib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44"/>
          <p:cNvSpPr/>
          <p:nvPr/>
        </p:nvSpPr>
        <p:spPr>
          <a:xfrm>
            <a:off x="9354525" y="913675"/>
            <a:ext cx="1945800" cy="94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GraphX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5"/>
          <p:cNvSpPr txBox="1"/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WORK WITH R?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702" y="1021400"/>
            <a:ext cx="7282926" cy="43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6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vs Python</a:t>
            </a:r>
            <a:endParaRPr/>
          </a:p>
        </p:txBody>
      </p:sp>
      <p:sp>
        <p:nvSpPr>
          <p:cNvPr id="665" name="Google Shape;665;p46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Scala wins, obviously! 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7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WORK WITH R?</a:t>
            </a:r>
            <a:endParaRPr/>
          </a:p>
        </p:txBody>
      </p:sp>
      <p:sp>
        <p:nvSpPr>
          <p:cNvPr id="671" name="Google Shape;671;p47"/>
          <p:cNvSpPr txBox="1"/>
          <p:nvPr>
            <p:ph idx="1" type="body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implyr</a:t>
            </a:r>
            <a:endParaRPr/>
          </a:p>
        </p:txBody>
      </p:sp>
      <p:sp>
        <p:nvSpPr>
          <p:cNvPr id="672" name="Google Shape;672;p47"/>
          <p:cNvSpPr txBox="1"/>
          <p:nvPr>
            <p:ph idx="2" type="body"/>
          </p:nvPr>
        </p:nvSpPr>
        <p:spPr>
          <a:xfrm>
            <a:off x="548503" y="2137833"/>
            <a:ext cx="11091900" cy="3284400"/>
          </a:xfrm>
          <a:prstGeom prst="rect">
            <a:avLst/>
          </a:prstGeom>
          <a:solidFill>
            <a:srgbClr val="F6F8FA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delay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&lt;-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flights_tbl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select(tailnum, distance, arr_delay)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group_by(tailnum)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summarise(</a:t>
            </a:r>
            <a:r>
              <a:rPr lang="en" sz="1800">
                <a:solidFill>
                  <a:srgbClr val="E3620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n(), </a:t>
            </a:r>
            <a:r>
              <a:rPr lang="en" sz="1800">
                <a:solidFill>
                  <a:srgbClr val="E3620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dist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mean(distance), </a:t>
            </a:r>
            <a:r>
              <a:rPr lang="en" sz="1800">
                <a:solidFill>
                  <a:srgbClr val="E3620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mean(arr_delay))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filter(count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20L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, dist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2000L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is.na(delay))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arrange(delay, dist, count) %</a:t>
            </a:r>
            <a:r>
              <a:rPr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collect()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163" y="387675"/>
            <a:ext cx="22764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8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SPARKLYR</a:t>
            </a:r>
            <a:endParaRPr/>
          </a:p>
        </p:txBody>
      </p:sp>
      <p:pic>
        <p:nvPicPr>
          <p:cNvPr id="679" name="Google Shape;6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650" y="1089350"/>
            <a:ext cx="6274250" cy="44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8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The silver medal goes to SparkR. Sparklyr 1.0.0 has most of the things you need and support for Arrow.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9"/>
          <p:cNvSpPr/>
          <p:nvPr/>
        </p:nvSpPr>
        <p:spPr>
          <a:xfrm>
            <a:off x="9085100" y="2156301"/>
            <a:ext cx="2327100" cy="20913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9"/>
          <p:cNvSpPr/>
          <p:nvPr/>
        </p:nvSpPr>
        <p:spPr>
          <a:xfrm>
            <a:off x="918975" y="2838250"/>
            <a:ext cx="1399500" cy="10188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49"/>
          <p:cNvPicPr preferRelativeResize="0"/>
          <p:nvPr/>
        </p:nvPicPr>
        <p:blipFill rotWithShape="1">
          <a:blip r:embed="rId3">
            <a:alphaModFix/>
          </a:blip>
          <a:srcRect b="39498" l="32257" r="32608" t="27264"/>
          <a:stretch/>
        </p:blipFill>
        <p:spPr>
          <a:xfrm>
            <a:off x="1075912" y="2962275"/>
            <a:ext cx="1087499" cy="7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9"/>
          <p:cNvSpPr/>
          <p:nvPr/>
        </p:nvSpPr>
        <p:spPr>
          <a:xfrm>
            <a:off x="1092125" y="2363950"/>
            <a:ext cx="9552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RM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3728623" y="627050"/>
            <a:ext cx="2030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Data Nodes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9"/>
          <p:cNvSpPr txBox="1"/>
          <p:nvPr>
            <p:ph type="title"/>
          </p:nvPr>
        </p:nvSpPr>
        <p:spPr>
          <a:xfrm>
            <a:off x="548501" y="616700"/>
            <a:ext cx="26292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SPARKLYR</a:t>
            </a:r>
            <a:endParaRPr/>
          </a:p>
        </p:txBody>
      </p:sp>
      <p:sp>
        <p:nvSpPr>
          <p:cNvPr id="691" name="Google Shape;691;p49"/>
          <p:cNvSpPr/>
          <p:nvPr/>
        </p:nvSpPr>
        <p:spPr>
          <a:xfrm>
            <a:off x="3726325" y="1038075"/>
            <a:ext cx="4032900" cy="24381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9"/>
          <p:cNvSpPr/>
          <p:nvPr/>
        </p:nvSpPr>
        <p:spPr>
          <a:xfrm>
            <a:off x="3973500" y="1284822"/>
            <a:ext cx="3558900" cy="1172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EXECUTOR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49"/>
          <p:cNvSpPr/>
          <p:nvPr/>
        </p:nvSpPr>
        <p:spPr>
          <a:xfrm>
            <a:off x="4142275" y="1725978"/>
            <a:ext cx="1374600" cy="556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5932775" y="1725978"/>
            <a:ext cx="1374600" cy="556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5" name="Google Shape;695;p49"/>
          <p:cNvCxnSpPr>
            <a:stCxn id="686" idx="3"/>
            <a:endCxn id="691" idx="1"/>
          </p:cNvCxnSpPr>
          <p:nvPr/>
        </p:nvCxnSpPr>
        <p:spPr>
          <a:xfrm flipH="1" rot="10800000">
            <a:off x="2318475" y="2257150"/>
            <a:ext cx="1407900" cy="1090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49"/>
          <p:cNvSpPr/>
          <p:nvPr/>
        </p:nvSpPr>
        <p:spPr>
          <a:xfrm>
            <a:off x="9133976" y="1173500"/>
            <a:ext cx="24729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0">
                <a:latin typeface="Roboto"/>
                <a:ea typeface="Roboto"/>
                <a:cs typeface="Roboto"/>
                <a:sym typeface="Roboto"/>
              </a:rPr>
              <a:t>Client Program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9475400" y="3530175"/>
            <a:ext cx="1572900" cy="556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Spark Driver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8" name="Google Shape;698;p49"/>
          <p:cNvCxnSpPr>
            <a:stCxn id="692" idx="3"/>
            <a:endCxn id="697" idx="1"/>
          </p:cNvCxnSpPr>
          <p:nvPr/>
        </p:nvCxnSpPr>
        <p:spPr>
          <a:xfrm>
            <a:off x="7532400" y="1871022"/>
            <a:ext cx="1943100" cy="19377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49"/>
          <p:cNvSpPr/>
          <p:nvPr/>
        </p:nvSpPr>
        <p:spPr>
          <a:xfrm>
            <a:off x="4135037" y="2695678"/>
            <a:ext cx="1374600" cy="55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49"/>
          <p:cNvSpPr/>
          <p:nvPr/>
        </p:nvSpPr>
        <p:spPr>
          <a:xfrm>
            <a:off x="5934512" y="2695690"/>
            <a:ext cx="1374600" cy="55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1" name="Google Shape;701;p49"/>
          <p:cNvCxnSpPr>
            <a:stCxn id="693" idx="2"/>
            <a:endCxn id="699" idx="0"/>
          </p:cNvCxnSpPr>
          <p:nvPr/>
        </p:nvCxnSpPr>
        <p:spPr>
          <a:xfrm flipH="1">
            <a:off x="4822375" y="2282778"/>
            <a:ext cx="7200" cy="412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2" name="Google Shape;702;p49"/>
          <p:cNvCxnSpPr>
            <a:stCxn id="694" idx="2"/>
            <a:endCxn id="700" idx="0"/>
          </p:cNvCxnSpPr>
          <p:nvPr/>
        </p:nvCxnSpPr>
        <p:spPr>
          <a:xfrm>
            <a:off x="6620075" y="2282778"/>
            <a:ext cx="1800" cy="412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03" name="Google Shape;703;p49"/>
          <p:cNvSpPr/>
          <p:nvPr/>
        </p:nvSpPr>
        <p:spPr>
          <a:xfrm>
            <a:off x="9246500" y="2315600"/>
            <a:ext cx="2030700" cy="1018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49"/>
          <p:cNvSpPr/>
          <p:nvPr/>
        </p:nvSpPr>
        <p:spPr>
          <a:xfrm>
            <a:off x="9475400" y="2680375"/>
            <a:ext cx="1572900" cy="489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Sparklyr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5" name="Google Shape;705;p49"/>
          <p:cNvCxnSpPr>
            <a:stCxn id="697" idx="0"/>
            <a:endCxn id="704" idx="2"/>
          </p:cNvCxnSpPr>
          <p:nvPr/>
        </p:nvCxnSpPr>
        <p:spPr>
          <a:xfrm rot="10800000">
            <a:off x="10261850" y="3169275"/>
            <a:ext cx="0" cy="360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49"/>
          <p:cNvSpPr/>
          <p:nvPr/>
        </p:nvSpPr>
        <p:spPr>
          <a:xfrm>
            <a:off x="3736500" y="4046425"/>
            <a:ext cx="4032900" cy="2438100"/>
          </a:xfrm>
          <a:prstGeom prst="roundRect">
            <a:avLst>
              <a:gd fmla="val 608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/>
          <p:nvPr/>
        </p:nvSpPr>
        <p:spPr>
          <a:xfrm>
            <a:off x="3983675" y="4293172"/>
            <a:ext cx="3558900" cy="1172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EXECUTOR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49"/>
          <p:cNvSpPr/>
          <p:nvPr/>
        </p:nvSpPr>
        <p:spPr>
          <a:xfrm>
            <a:off x="4152450" y="4734328"/>
            <a:ext cx="1374600" cy="556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5942950" y="4734328"/>
            <a:ext cx="1374600" cy="556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4145212" y="5704028"/>
            <a:ext cx="1374600" cy="55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49"/>
          <p:cNvSpPr/>
          <p:nvPr/>
        </p:nvSpPr>
        <p:spPr>
          <a:xfrm>
            <a:off x="5944687" y="5704040"/>
            <a:ext cx="1374600" cy="55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2" name="Google Shape;712;p49"/>
          <p:cNvCxnSpPr>
            <a:stCxn id="708" idx="2"/>
            <a:endCxn id="710" idx="0"/>
          </p:cNvCxnSpPr>
          <p:nvPr/>
        </p:nvCxnSpPr>
        <p:spPr>
          <a:xfrm flipH="1">
            <a:off x="4832550" y="5291128"/>
            <a:ext cx="7200" cy="412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13" name="Google Shape;713;p49"/>
          <p:cNvCxnSpPr>
            <a:stCxn id="709" idx="2"/>
            <a:endCxn id="711" idx="0"/>
          </p:cNvCxnSpPr>
          <p:nvPr/>
        </p:nvCxnSpPr>
        <p:spPr>
          <a:xfrm>
            <a:off x="6630250" y="5291128"/>
            <a:ext cx="1800" cy="412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14" name="Google Shape;714;p49"/>
          <p:cNvCxnSpPr>
            <a:stCxn id="686" idx="3"/>
            <a:endCxn id="706" idx="1"/>
          </p:cNvCxnSpPr>
          <p:nvPr/>
        </p:nvCxnSpPr>
        <p:spPr>
          <a:xfrm>
            <a:off x="2318475" y="3347650"/>
            <a:ext cx="1418100" cy="19179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49"/>
          <p:cNvCxnSpPr>
            <a:stCxn id="697" idx="1"/>
            <a:endCxn id="707" idx="3"/>
          </p:cNvCxnSpPr>
          <p:nvPr/>
        </p:nvCxnSpPr>
        <p:spPr>
          <a:xfrm flipH="1">
            <a:off x="7542500" y="3808575"/>
            <a:ext cx="1932900" cy="1070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49"/>
          <p:cNvCxnSpPr>
            <a:stCxn id="697" idx="1"/>
            <a:endCxn id="686" idx="3"/>
          </p:cNvCxnSpPr>
          <p:nvPr/>
        </p:nvCxnSpPr>
        <p:spPr>
          <a:xfrm rot="10800000">
            <a:off x="2318600" y="3347775"/>
            <a:ext cx="7156800" cy="460800"/>
          </a:xfrm>
          <a:prstGeom prst="curvedConnector3">
            <a:avLst>
              <a:gd fmla="val 78934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0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ARROW</a:t>
            </a:r>
            <a:endParaRPr/>
          </a:p>
        </p:txBody>
      </p:sp>
      <p:sp>
        <p:nvSpPr>
          <p:cNvPr id="722" name="Google Shape;722;p50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High speed in memory data processing for everybody!</a:t>
            </a:r>
            <a:endParaRPr sz="1800"/>
          </a:p>
        </p:txBody>
      </p:sp>
      <p:pic>
        <p:nvPicPr>
          <p:cNvPr id="723" name="Google Shape;7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675" y="660567"/>
            <a:ext cx="3505610" cy="12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0"/>
          <p:cNvPicPr preferRelativeResize="0"/>
          <p:nvPr/>
        </p:nvPicPr>
        <p:blipFill rotWithShape="1">
          <a:blip r:embed="rId4">
            <a:alphaModFix/>
          </a:blip>
          <a:srcRect b="6367" l="0" r="8625" t="0"/>
          <a:stretch/>
        </p:blipFill>
        <p:spPr>
          <a:xfrm>
            <a:off x="5808275" y="1683825"/>
            <a:ext cx="6286451" cy="44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1"/>
          <p:cNvSpPr txBox="1"/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THINGS TO KNOW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/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ARE WE SOLVING?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2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LAZY EVALUATION</a:t>
            </a:r>
            <a:endParaRPr/>
          </a:p>
        </p:txBody>
      </p:sp>
      <p:sp>
        <p:nvSpPr>
          <p:cNvPr id="735" name="Google Shape;735;p52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This catches people out when working on the command line. Entered does not mean executed.</a:t>
            </a:r>
            <a:endParaRPr sz="1800"/>
          </a:p>
        </p:txBody>
      </p:sp>
      <p:pic>
        <p:nvPicPr>
          <p:cNvPr id="736" name="Google Shape;7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675" y="827538"/>
            <a:ext cx="7399699" cy="520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3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OVERLOADING THE DRIVER</a:t>
            </a:r>
            <a:endParaRPr/>
          </a:p>
        </p:txBody>
      </p:sp>
      <p:sp>
        <p:nvSpPr>
          <p:cNvPr id="742" name="Google Shape;742;p53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I see this often when talking with data science teams. It’s part of the standard operating procedure for “small data” data science work.</a:t>
            </a:r>
            <a:endParaRPr sz="1800"/>
          </a:p>
        </p:txBody>
      </p:sp>
      <p:pic>
        <p:nvPicPr>
          <p:cNvPr id="743" name="Google Shape;7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200" y="955450"/>
            <a:ext cx="7495600" cy="494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4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DATAFLOW</a:t>
            </a:r>
            <a:endParaRPr/>
          </a:p>
        </p:txBody>
      </p:sp>
      <p:sp>
        <p:nvSpPr>
          <p:cNvPr id="749" name="Google Shape;749;p54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We’re moving into data engineering </a:t>
            </a:r>
            <a:r>
              <a:rPr lang="en" sz="1800"/>
              <a:t>territory</a:t>
            </a:r>
            <a:r>
              <a:rPr lang="en" sz="1800"/>
              <a:t> here but the pay is good and coffee is fair trade, locally sourced.</a:t>
            </a:r>
            <a:endParaRPr sz="1800"/>
          </a:p>
        </p:txBody>
      </p:sp>
      <p:sp>
        <p:nvSpPr>
          <p:cNvPr id="750" name="Google Shape;750;p54"/>
          <p:cNvSpPr/>
          <p:nvPr/>
        </p:nvSpPr>
        <p:spPr>
          <a:xfrm>
            <a:off x="4231538" y="1447850"/>
            <a:ext cx="2626500" cy="843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4"/>
          <p:cNvSpPr/>
          <p:nvPr/>
        </p:nvSpPr>
        <p:spPr>
          <a:xfrm>
            <a:off x="4231375" y="2681124"/>
            <a:ext cx="2626500" cy="843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4"/>
          <p:cNvSpPr/>
          <p:nvPr/>
        </p:nvSpPr>
        <p:spPr>
          <a:xfrm>
            <a:off x="5288425" y="3875450"/>
            <a:ext cx="512400" cy="40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4"/>
          <p:cNvSpPr/>
          <p:nvPr/>
        </p:nvSpPr>
        <p:spPr>
          <a:xfrm>
            <a:off x="5288425" y="4585025"/>
            <a:ext cx="512400" cy="40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4"/>
          <p:cNvSpPr/>
          <p:nvPr/>
        </p:nvSpPr>
        <p:spPr>
          <a:xfrm>
            <a:off x="8420925" y="1447850"/>
            <a:ext cx="2626500" cy="843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4"/>
          <p:cNvSpPr/>
          <p:nvPr/>
        </p:nvSpPr>
        <p:spPr>
          <a:xfrm>
            <a:off x="9477975" y="4585025"/>
            <a:ext cx="512400" cy="40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4"/>
          <p:cNvSpPr/>
          <p:nvPr/>
        </p:nvSpPr>
        <p:spPr>
          <a:xfrm>
            <a:off x="9192625" y="3670325"/>
            <a:ext cx="1086300" cy="473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4"/>
          <p:cNvSpPr/>
          <p:nvPr/>
        </p:nvSpPr>
        <p:spPr>
          <a:xfrm>
            <a:off x="9192625" y="2713525"/>
            <a:ext cx="1086300" cy="473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8" name="Google Shape;758;p54"/>
          <p:cNvCxnSpPr>
            <a:stCxn id="750" idx="2"/>
            <a:endCxn id="751" idx="0"/>
          </p:cNvCxnSpPr>
          <p:nvPr/>
        </p:nvCxnSpPr>
        <p:spPr>
          <a:xfrm flipH="1">
            <a:off x="5544488" y="2290850"/>
            <a:ext cx="300" cy="39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54"/>
          <p:cNvCxnSpPr>
            <a:stCxn id="751" idx="2"/>
            <a:endCxn id="752" idx="0"/>
          </p:cNvCxnSpPr>
          <p:nvPr/>
        </p:nvCxnSpPr>
        <p:spPr>
          <a:xfrm>
            <a:off x="5544625" y="3524124"/>
            <a:ext cx="0" cy="35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54"/>
          <p:cNvCxnSpPr>
            <a:endCxn id="753" idx="0"/>
          </p:cNvCxnSpPr>
          <p:nvPr/>
        </p:nvCxnSpPr>
        <p:spPr>
          <a:xfrm>
            <a:off x="5544625" y="4293725"/>
            <a:ext cx="0" cy="29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1" name="Google Shape;761;p54"/>
          <p:cNvCxnSpPr>
            <a:stCxn id="754" idx="2"/>
            <a:endCxn id="757" idx="0"/>
          </p:cNvCxnSpPr>
          <p:nvPr/>
        </p:nvCxnSpPr>
        <p:spPr>
          <a:xfrm>
            <a:off x="9734175" y="2290850"/>
            <a:ext cx="1500" cy="42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2" name="Google Shape;762;p54"/>
          <p:cNvCxnSpPr>
            <a:stCxn id="757" idx="2"/>
            <a:endCxn id="756" idx="0"/>
          </p:cNvCxnSpPr>
          <p:nvPr/>
        </p:nvCxnSpPr>
        <p:spPr>
          <a:xfrm>
            <a:off x="9735775" y="3186925"/>
            <a:ext cx="0" cy="48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3" name="Google Shape;763;p54"/>
          <p:cNvCxnSpPr>
            <a:stCxn id="756" idx="2"/>
            <a:endCxn id="755" idx="0"/>
          </p:cNvCxnSpPr>
          <p:nvPr/>
        </p:nvCxnSpPr>
        <p:spPr>
          <a:xfrm flipH="1">
            <a:off x="9734275" y="4143725"/>
            <a:ext cx="1500" cy="44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5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GROUPBYKEY</a:t>
            </a:r>
            <a:endParaRPr/>
          </a:p>
        </p:txBody>
      </p:sp>
      <p:sp>
        <p:nvSpPr>
          <p:cNvPr id="769" name="Google Shape;769;p55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ReduceByKey. All the cool kids are doing it. </a:t>
            </a:r>
            <a:endParaRPr sz="1800"/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770" name="Google Shape;7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475" y="995624"/>
            <a:ext cx="7304676" cy="48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6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DATA SKEW</a:t>
            </a:r>
            <a:endParaRPr/>
          </a:p>
        </p:txBody>
      </p:sp>
      <p:sp>
        <p:nvSpPr>
          <p:cNvPr id="776" name="Google Shape;776;p56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I did not spend a lot of time drawing this. But Edward Tufte would be proud. Very favourable data to ink ratio.</a:t>
            </a:r>
            <a:endParaRPr sz="1800"/>
          </a:p>
        </p:txBody>
      </p:sp>
      <p:sp>
        <p:nvSpPr>
          <p:cNvPr id="777" name="Google Shape;777;p56"/>
          <p:cNvSpPr/>
          <p:nvPr/>
        </p:nvSpPr>
        <p:spPr>
          <a:xfrm>
            <a:off x="4623921" y="2832206"/>
            <a:ext cx="1839000" cy="28446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6"/>
          <p:cNvSpPr/>
          <p:nvPr/>
        </p:nvSpPr>
        <p:spPr>
          <a:xfrm>
            <a:off x="4800779" y="2998536"/>
            <a:ext cx="1485300" cy="498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6"/>
          <p:cNvSpPr/>
          <p:nvPr/>
        </p:nvSpPr>
        <p:spPr>
          <a:xfrm>
            <a:off x="4800779" y="3667220"/>
            <a:ext cx="1485300" cy="498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6"/>
          <p:cNvSpPr/>
          <p:nvPr/>
        </p:nvSpPr>
        <p:spPr>
          <a:xfrm>
            <a:off x="4800779" y="4335904"/>
            <a:ext cx="1485300" cy="498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6"/>
          <p:cNvSpPr/>
          <p:nvPr/>
        </p:nvSpPr>
        <p:spPr>
          <a:xfrm>
            <a:off x="4800779" y="5004589"/>
            <a:ext cx="1485300" cy="498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6"/>
          <p:cNvSpPr/>
          <p:nvPr/>
        </p:nvSpPr>
        <p:spPr>
          <a:xfrm>
            <a:off x="4623925" y="1484800"/>
            <a:ext cx="6697200" cy="832500"/>
          </a:xfrm>
          <a:prstGeom prst="roundRect">
            <a:avLst>
              <a:gd fmla="val 2136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6"/>
          <p:cNvSpPr/>
          <p:nvPr/>
        </p:nvSpPr>
        <p:spPr>
          <a:xfrm>
            <a:off x="4800775" y="1651125"/>
            <a:ext cx="6327000" cy="498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7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DATA SKEW</a:t>
            </a:r>
            <a:endParaRPr/>
          </a:p>
        </p:txBody>
      </p:sp>
      <p:sp>
        <p:nvSpPr>
          <p:cNvPr id="789" name="Google Shape;789;p57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avoid this by adding salt to the keys. Definitely no easy </a:t>
            </a:r>
            <a:r>
              <a:rPr lang="en" sz="1800"/>
              <a:t>set up for a </a:t>
            </a:r>
            <a:r>
              <a:rPr lang="en" sz="1800"/>
              <a:t>joke with that.</a:t>
            </a:r>
            <a:endParaRPr sz="1800"/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7"/>
          <p:cNvSpPr/>
          <p:nvPr/>
        </p:nvSpPr>
        <p:spPr>
          <a:xfrm>
            <a:off x="4623928" y="2832200"/>
            <a:ext cx="3153300" cy="2844600"/>
          </a:xfrm>
          <a:prstGeom prst="roundRect">
            <a:avLst>
              <a:gd fmla="val 677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7"/>
          <p:cNvSpPr/>
          <p:nvPr/>
        </p:nvSpPr>
        <p:spPr>
          <a:xfrm>
            <a:off x="4800775" y="2998525"/>
            <a:ext cx="2819100" cy="498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7"/>
          <p:cNvSpPr/>
          <p:nvPr/>
        </p:nvSpPr>
        <p:spPr>
          <a:xfrm>
            <a:off x="4800777" y="3667225"/>
            <a:ext cx="666300" cy="498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"/>
          <p:cNvSpPr/>
          <p:nvPr/>
        </p:nvSpPr>
        <p:spPr>
          <a:xfrm>
            <a:off x="4800777" y="4335912"/>
            <a:ext cx="666300" cy="498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7"/>
          <p:cNvSpPr/>
          <p:nvPr/>
        </p:nvSpPr>
        <p:spPr>
          <a:xfrm>
            <a:off x="4800777" y="5004598"/>
            <a:ext cx="666300" cy="498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7"/>
          <p:cNvSpPr/>
          <p:nvPr/>
        </p:nvSpPr>
        <p:spPr>
          <a:xfrm>
            <a:off x="4623925" y="1484800"/>
            <a:ext cx="6697200" cy="832500"/>
          </a:xfrm>
          <a:prstGeom prst="roundRect">
            <a:avLst>
              <a:gd fmla="val 2136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7"/>
          <p:cNvSpPr/>
          <p:nvPr/>
        </p:nvSpPr>
        <p:spPr>
          <a:xfrm>
            <a:off x="4800775" y="1651125"/>
            <a:ext cx="6327000" cy="498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8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SPARK UI</a:t>
            </a:r>
            <a:endParaRPr/>
          </a:p>
        </p:txBody>
      </p:sp>
      <p:pic>
        <p:nvPicPr>
          <p:cNvPr id="802" name="Google Shape;8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26" y="1317175"/>
            <a:ext cx="10765901" cy="46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9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DAG</a:t>
            </a:r>
            <a:endParaRPr/>
          </a:p>
        </p:txBody>
      </p:sp>
      <p:sp>
        <p:nvSpPr>
          <p:cNvPr id="808" name="Google Shape;808;p59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Directed Acyclic Graph - Use the full title if you want to sound smarter while talking data scientists.</a:t>
            </a:r>
            <a:endParaRPr sz="1800"/>
          </a:p>
        </p:txBody>
      </p:sp>
      <p:pic>
        <p:nvPicPr>
          <p:cNvPr id="809" name="Google Shape;8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824" y="752250"/>
            <a:ext cx="6074125" cy="52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0"/>
          <p:cNvSpPr txBox="1"/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1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820" name="Google Shape;820;p61"/>
          <p:cNvSpPr txBox="1"/>
          <p:nvPr>
            <p:ph idx="2" type="body"/>
          </p:nvPr>
        </p:nvSpPr>
        <p:spPr>
          <a:xfrm>
            <a:off x="548528" y="1363733"/>
            <a:ext cx="11091900" cy="3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Implyr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https://blog.cloudera.com/blog/2017/07/implyr-r-interface-for-apache-impala/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https://github.com/ianmcook/implyr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Sparklyr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https://blog.cloudera.com/blog/2016/09/introducing-sparklyr-an-r-interface-for-apache-spark/</a:t>
            </a:r>
            <a:br>
              <a:rPr lang="en" sz="2000"/>
            </a:br>
            <a:r>
              <a:rPr lang="en" sz="2000" u="sng">
                <a:solidFill>
                  <a:schemeClr val="hlink"/>
                </a:solidFill>
                <a:hlinkClick r:id="rId6"/>
              </a:rPr>
              <a:t>https://spark.rstudio.com/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Spark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https://www.cloudera.com/documentation/enterprise/5-16-x/PDF/cloudera-spark.pdf</a:t>
            </a:r>
            <a:br>
              <a:rPr lang="en" sz="2000"/>
            </a:br>
            <a:r>
              <a:rPr lang="en" sz="2000" u="sng">
                <a:solidFill>
                  <a:schemeClr val="hlink"/>
                </a:solidFill>
                <a:hlinkClick r:id="rId8"/>
              </a:rPr>
              <a:t>https://www.cloudera.com/products/open-source/apache-hadoop/apache-spark.html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ARE WE SOLVING?</a:t>
            </a:r>
            <a:endParaRPr/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Your MacBook, while very cool and shiny is too small for the </a:t>
            </a:r>
            <a:r>
              <a:rPr lang="en" sz="1800"/>
              <a:t>enormous</a:t>
            </a:r>
            <a:r>
              <a:rPr lang="en" sz="1800"/>
              <a:t> amounts of data used by actual enterprise companies.</a:t>
            </a:r>
            <a:endParaRPr sz="1800"/>
          </a:p>
        </p:txBody>
      </p:sp>
      <p:pic>
        <p:nvPicPr>
          <p:cNvPr id="314" name="Google Shape;3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598" y="833537"/>
            <a:ext cx="5586426" cy="519092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 txBox="1"/>
          <p:nvPr/>
        </p:nvSpPr>
        <p:spPr>
          <a:xfrm>
            <a:off x="155550" y="5373050"/>
            <a:ext cx="6372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3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USED</a:t>
            </a:r>
            <a:endParaRPr/>
          </a:p>
        </p:txBody>
      </p:sp>
      <p:sp>
        <p:nvSpPr>
          <p:cNvPr id="830" name="Google Shape;830;p63"/>
          <p:cNvSpPr txBox="1"/>
          <p:nvPr>
            <p:ph idx="2" type="body"/>
          </p:nvPr>
        </p:nvSpPr>
        <p:spPr>
          <a:xfrm>
            <a:off x="548503" y="1173508"/>
            <a:ext cx="11091900" cy="3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Most diagrams I either drew or took from Cloudera’s documentation directly. The rest come from here: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https://www.apple.com/shop/buy-mac/macbook-pro/15-inch-space-gray-2.6ghz-6-core-512gb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http://web.cs.ucla.edu/classes/winter13/cs111/scribe/10c/ 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https://commons.wikimedia.org/wiki/File:Special_Edition_NYC_2015_-_DC_vs_Street_Fighter_(18357923460).jpg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https://commons.wikimedia.org/wiki/File:Overloaded_truck.jpg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https://www.publicdomainpictures.net/en/view-image.php?image=220900&amp;picture=two-lazy-bears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https://www.goodfreephotos.com/other-photos/lots-of-keys.jpg.php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/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ARE WE SOLVING?</a:t>
            </a:r>
            <a:endParaRPr/>
          </a:p>
        </p:txBody>
      </p:sp>
      <p:pic>
        <p:nvPicPr>
          <p:cNvPr id="321" name="Google Shape;3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088" y="1619938"/>
            <a:ext cx="8694725" cy="36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/>
        </p:nvSpPr>
        <p:spPr>
          <a:xfrm>
            <a:off x="2305975" y="5809825"/>
            <a:ext cx="5749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ARE WE SOLVING?</a:t>
            </a:r>
            <a:endParaRPr/>
          </a:p>
        </p:txBody>
      </p:sp>
      <p:sp>
        <p:nvSpPr>
          <p:cNvPr id="328" name="Google Shape;328;p28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“It’s not who has the best algorithms that wins. It’s who has the most data.” [Banko and Brill, 2001]</a:t>
            </a:r>
            <a:endParaRPr sz="1800"/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850" y="844125"/>
            <a:ext cx="6221101" cy="516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SOLVED OUTSIDE OF R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SOLVED OUTSIDE OF R?</a:t>
            </a:r>
            <a:endParaRPr/>
          </a:p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One of the many Jeff Dean facts: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Jeff Dean's PIN is the last 4 digits of pi.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The rest are funny-ish, but a good way to kill 20 mins on a many person webex.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925" y="1714925"/>
            <a:ext cx="6417401" cy="31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type="title"/>
          </p:nvPr>
        </p:nvSpPr>
        <p:spPr>
          <a:xfrm>
            <a:off x="687172" y="1258738"/>
            <a:ext cx="29280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SOLVED OUTSIDE OF R?</a:t>
            </a:r>
            <a:endParaRPr/>
          </a:p>
        </p:txBody>
      </p:sp>
      <p:sp>
        <p:nvSpPr>
          <p:cNvPr id="347" name="Google Shape;347;p31"/>
          <p:cNvSpPr txBox="1"/>
          <p:nvPr>
            <p:ph idx="1" type="body"/>
          </p:nvPr>
        </p:nvSpPr>
        <p:spPr>
          <a:xfrm>
            <a:off x="687171" y="3048000"/>
            <a:ext cx="29280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800"/>
              <a:t>Most of my </a:t>
            </a:r>
            <a:r>
              <a:rPr lang="en" sz="1800"/>
              <a:t>colleagues</a:t>
            </a:r>
            <a:r>
              <a:rPr lang="en" sz="1800"/>
              <a:t> who visit SA ask if they can eat some Impala. And Kudu. It’s our other thing. African antelope are the spirit animals of database developers it seems.</a:t>
            </a:r>
            <a:endParaRPr sz="1800"/>
          </a:p>
        </p:txBody>
      </p:sp>
      <p:pic>
        <p:nvPicPr>
          <p:cNvPr id="348" name="Google Shape;3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750" y="2130887"/>
            <a:ext cx="4989750" cy="25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2075" y="1281750"/>
            <a:ext cx="1793375" cy="42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udera">
  <a:themeElements>
    <a:clrScheme name="Cloudera">
      <a:dk1>
        <a:srgbClr val="293C46"/>
      </a:dk1>
      <a:lt1>
        <a:srgbClr val="FFFFFF"/>
      </a:lt1>
      <a:dk2>
        <a:srgbClr val="293C46"/>
      </a:dk2>
      <a:lt2>
        <a:srgbClr val="FFFFFF"/>
      </a:lt2>
      <a:accent1>
        <a:srgbClr val="29A7DE"/>
      </a:accent1>
      <a:accent2>
        <a:srgbClr val="00619C"/>
      </a:accent2>
      <a:accent3>
        <a:srgbClr val="A4D65E"/>
      </a:accent3>
      <a:accent4>
        <a:srgbClr val="FF8F00"/>
      </a:accent4>
      <a:accent5>
        <a:srgbClr val="FFD664"/>
      </a:accent5>
      <a:accent6>
        <a:srgbClr val="828282"/>
      </a:accent6>
      <a:hlink>
        <a:srgbClr val="29A7DE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